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8" r:id="rId3"/>
    <p:sldId id="259" r:id="rId4"/>
    <p:sldId id="261" r:id="rId5"/>
    <p:sldId id="262" r:id="rId6"/>
    <p:sldId id="263" r:id="rId7"/>
    <p:sldId id="293" r:id="rId8"/>
    <p:sldId id="267" r:id="rId9"/>
    <p:sldId id="303" r:id="rId10"/>
    <p:sldId id="271" r:id="rId11"/>
    <p:sldId id="272" r:id="rId12"/>
    <p:sldId id="279" r:id="rId13"/>
    <p:sldId id="295" r:id="rId14"/>
    <p:sldId id="273" r:id="rId15"/>
    <p:sldId id="274" r:id="rId16"/>
    <p:sldId id="276" r:id="rId17"/>
    <p:sldId id="275" r:id="rId18"/>
    <p:sldId id="277" r:id="rId19"/>
    <p:sldId id="296" r:id="rId20"/>
    <p:sldId id="269" r:id="rId21"/>
    <p:sldId id="278" r:id="rId22"/>
    <p:sldId id="297" r:id="rId23"/>
    <p:sldId id="298" r:id="rId24"/>
    <p:sldId id="270" r:id="rId25"/>
    <p:sldId id="286" r:id="rId26"/>
    <p:sldId id="287" r:id="rId27"/>
    <p:sldId id="288" r:id="rId28"/>
    <p:sldId id="290" r:id="rId29"/>
    <p:sldId id="291" r:id="rId30"/>
    <p:sldId id="292" r:id="rId31"/>
    <p:sldId id="299" r:id="rId32"/>
    <p:sldId id="289" r:id="rId33"/>
    <p:sldId id="281" r:id="rId34"/>
    <p:sldId id="300" r:id="rId35"/>
    <p:sldId id="302" r:id="rId36"/>
    <p:sldId id="301" r:id="rId37"/>
    <p:sldId id="284" r:id="rId38"/>
  </p:sldIdLst>
  <p:sldSz cx="9144000" cy="6858000" type="screen4x3"/>
  <p:notesSz cx="7315200" cy="9601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236" autoAdjust="0"/>
  </p:normalViewPr>
  <p:slideViewPr>
    <p:cSldViewPr>
      <p:cViewPr varScale="1">
        <p:scale>
          <a:sx n="62" d="100"/>
          <a:sy n="62" d="100"/>
        </p:scale>
        <p:origin x="20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92109D-4DC8-4DAB-8290-D0B82B0BD97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A7BB39-FBFD-4CF0-BEC7-8838535AA444}">
      <dgm:prSet phldrT="[Text]"/>
      <dgm:spPr/>
      <dgm:t>
        <a:bodyPr/>
        <a:lstStyle/>
        <a:p>
          <a:r>
            <a:rPr lang="en-US" dirty="0"/>
            <a:t>To give choices</a:t>
          </a:r>
        </a:p>
      </dgm:t>
    </dgm:pt>
    <dgm:pt modelId="{B03E6C8D-092D-454A-AE50-ED8BBAA4147B}" type="parTrans" cxnId="{BA22F60B-7406-43A4-923E-3BC18C9E6D80}">
      <dgm:prSet/>
      <dgm:spPr/>
      <dgm:t>
        <a:bodyPr/>
        <a:lstStyle/>
        <a:p>
          <a:endParaRPr lang="en-US"/>
        </a:p>
      </dgm:t>
    </dgm:pt>
    <dgm:pt modelId="{0589A805-86F5-4B62-8F81-3C046374DFF9}" type="sibTrans" cxnId="{BA22F60B-7406-43A4-923E-3BC18C9E6D80}">
      <dgm:prSet/>
      <dgm:spPr/>
      <dgm:t>
        <a:bodyPr/>
        <a:lstStyle/>
        <a:p>
          <a:endParaRPr lang="en-US"/>
        </a:p>
      </dgm:t>
    </dgm:pt>
    <dgm:pt modelId="{7022F78B-AE4B-480D-86D5-FA1AB175264F}">
      <dgm:prSet phldrT="[Text]"/>
      <dgm:spPr/>
      <dgm:t>
        <a:bodyPr/>
        <a:lstStyle/>
        <a:p>
          <a:r>
            <a:rPr lang="en-US" dirty="0"/>
            <a:t>To give praise</a:t>
          </a:r>
        </a:p>
      </dgm:t>
    </dgm:pt>
    <dgm:pt modelId="{C06767C2-39B2-4358-B210-8586D8F29D62}" type="parTrans" cxnId="{12FA95BF-A11F-434B-9A70-DCECD08136B2}">
      <dgm:prSet/>
      <dgm:spPr/>
      <dgm:t>
        <a:bodyPr/>
        <a:lstStyle/>
        <a:p>
          <a:endParaRPr lang="en-US"/>
        </a:p>
      </dgm:t>
    </dgm:pt>
    <dgm:pt modelId="{6BE6D2A5-FE8B-412E-B973-54907AD3E5F0}" type="sibTrans" cxnId="{12FA95BF-A11F-434B-9A70-DCECD08136B2}">
      <dgm:prSet/>
      <dgm:spPr/>
      <dgm:t>
        <a:bodyPr/>
        <a:lstStyle/>
        <a:p>
          <a:endParaRPr lang="en-US"/>
        </a:p>
      </dgm:t>
    </dgm:pt>
    <dgm:pt modelId="{D7FF15C7-3EBA-4B84-9EBA-EE1812F4037E}">
      <dgm:prSet phldrT="[Text]"/>
      <dgm:spPr/>
      <dgm:t>
        <a:bodyPr/>
        <a:lstStyle/>
        <a:p>
          <a:r>
            <a:rPr lang="en-US" dirty="0"/>
            <a:t>To ask questions</a:t>
          </a:r>
        </a:p>
      </dgm:t>
    </dgm:pt>
    <dgm:pt modelId="{4C2ADC80-8880-4A44-8818-6D1B44BBD17A}" type="parTrans" cxnId="{95782E31-D20D-49D4-A38F-4484FE2DE9A6}">
      <dgm:prSet/>
      <dgm:spPr/>
      <dgm:t>
        <a:bodyPr/>
        <a:lstStyle/>
        <a:p>
          <a:endParaRPr lang="en-US"/>
        </a:p>
      </dgm:t>
    </dgm:pt>
    <dgm:pt modelId="{C00DE0E4-A7D4-4DC3-9CB7-1327E1D3A325}" type="sibTrans" cxnId="{95782E31-D20D-49D4-A38F-4484FE2DE9A6}">
      <dgm:prSet/>
      <dgm:spPr/>
      <dgm:t>
        <a:bodyPr/>
        <a:lstStyle/>
        <a:p>
          <a:endParaRPr lang="en-US"/>
        </a:p>
      </dgm:t>
    </dgm:pt>
    <dgm:pt modelId="{38C507E8-666B-4F90-B5F3-0A8698D12775}">
      <dgm:prSet phldrT="[Text]"/>
      <dgm:spPr/>
      <dgm:t>
        <a:bodyPr/>
        <a:lstStyle/>
        <a:p>
          <a:r>
            <a:rPr lang="en-US" dirty="0"/>
            <a:t>To reflect feelings</a:t>
          </a:r>
        </a:p>
      </dgm:t>
    </dgm:pt>
    <dgm:pt modelId="{C3B26260-1B8A-4538-B9A0-D3D4851F20EC}" type="parTrans" cxnId="{15B4D8FB-0ED7-4A61-A9D4-5E5CFD6C4BEC}">
      <dgm:prSet/>
      <dgm:spPr/>
      <dgm:t>
        <a:bodyPr/>
        <a:lstStyle/>
        <a:p>
          <a:endParaRPr lang="en-US"/>
        </a:p>
      </dgm:t>
    </dgm:pt>
    <dgm:pt modelId="{7C13210F-6E88-4BA7-A73A-A4B91D509D54}" type="sibTrans" cxnId="{15B4D8FB-0ED7-4A61-A9D4-5E5CFD6C4BEC}">
      <dgm:prSet/>
      <dgm:spPr/>
      <dgm:t>
        <a:bodyPr/>
        <a:lstStyle/>
        <a:p>
          <a:endParaRPr lang="en-US"/>
        </a:p>
      </dgm:t>
    </dgm:pt>
    <dgm:pt modelId="{4B538A6E-18AB-461E-950C-7699ED63C0FA}">
      <dgm:prSet phldrT="[Text]"/>
      <dgm:spPr/>
      <dgm:t>
        <a:bodyPr/>
        <a:lstStyle/>
        <a:p>
          <a:r>
            <a:rPr lang="en-US" dirty="0"/>
            <a:t>To gain clarification</a:t>
          </a:r>
        </a:p>
      </dgm:t>
    </dgm:pt>
    <dgm:pt modelId="{FB91DE0B-BFAC-4AB3-8E8A-77FF6636BEF7}" type="parTrans" cxnId="{85254430-DD55-4046-82B4-6D0A5CFF0071}">
      <dgm:prSet/>
      <dgm:spPr/>
      <dgm:t>
        <a:bodyPr/>
        <a:lstStyle/>
        <a:p>
          <a:endParaRPr lang="en-US"/>
        </a:p>
      </dgm:t>
    </dgm:pt>
    <dgm:pt modelId="{523695FC-6823-4A7C-BCBF-45A4FD4BD8DF}" type="sibTrans" cxnId="{85254430-DD55-4046-82B4-6D0A5CFF0071}">
      <dgm:prSet/>
      <dgm:spPr/>
      <dgm:t>
        <a:bodyPr/>
        <a:lstStyle/>
        <a:p>
          <a:endParaRPr lang="en-US"/>
        </a:p>
      </dgm:t>
    </dgm:pt>
    <dgm:pt modelId="{9C2D6BC6-FCC6-4532-8CAA-E1C21C0C9228}" type="pres">
      <dgm:prSet presAssocID="{2D92109D-4DC8-4DAB-8290-D0B82B0BD970}" presName="diagram" presStyleCnt="0">
        <dgm:presLayoutVars>
          <dgm:dir/>
          <dgm:resizeHandles val="exact"/>
        </dgm:presLayoutVars>
      </dgm:prSet>
      <dgm:spPr/>
    </dgm:pt>
    <dgm:pt modelId="{0882F269-730C-4047-BA3A-35281758D151}" type="pres">
      <dgm:prSet presAssocID="{C0A7BB39-FBFD-4CF0-BEC7-8838535AA444}" presName="node" presStyleLbl="node1" presStyleIdx="0" presStyleCnt="5">
        <dgm:presLayoutVars>
          <dgm:bulletEnabled val="1"/>
        </dgm:presLayoutVars>
      </dgm:prSet>
      <dgm:spPr/>
    </dgm:pt>
    <dgm:pt modelId="{D4FBB109-E0C3-4D28-B018-AC7B84EAAD02}" type="pres">
      <dgm:prSet presAssocID="{0589A805-86F5-4B62-8F81-3C046374DFF9}" presName="sibTrans" presStyleCnt="0"/>
      <dgm:spPr/>
    </dgm:pt>
    <dgm:pt modelId="{4D6ACDD6-1D00-41AE-A591-1EC13D719A52}" type="pres">
      <dgm:prSet presAssocID="{7022F78B-AE4B-480D-86D5-FA1AB175264F}" presName="node" presStyleLbl="node1" presStyleIdx="1" presStyleCnt="5">
        <dgm:presLayoutVars>
          <dgm:bulletEnabled val="1"/>
        </dgm:presLayoutVars>
      </dgm:prSet>
      <dgm:spPr/>
    </dgm:pt>
    <dgm:pt modelId="{D6D195F2-E7CC-412A-88B1-2E3B05E7B194}" type="pres">
      <dgm:prSet presAssocID="{6BE6D2A5-FE8B-412E-B973-54907AD3E5F0}" presName="sibTrans" presStyleCnt="0"/>
      <dgm:spPr/>
    </dgm:pt>
    <dgm:pt modelId="{318ABB35-8DC8-4476-934D-EF68DA259D9B}" type="pres">
      <dgm:prSet presAssocID="{D7FF15C7-3EBA-4B84-9EBA-EE1812F4037E}" presName="node" presStyleLbl="node1" presStyleIdx="2" presStyleCnt="5">
        <dgm:presLayoutVars>
          <dgm:bulletEnabled val="1"/>
        </dgm:presLayoutVars>
      </dgm:prSet>
      <dgm:spPr/>
    </dgm:pt>
    <dgm:pt modelId="{9D933A43-61D1-4010-83D8-8FA7D267292D}" type="pres">
      <dgm:prSet presAssocID="{C00DE0E4-A7D4-4DC3-9CB7-1327E1D3A325}" presName="sibTrans" presStyleCnt="0"/>
      <dgm:spPr/>
    </dgm:pt>
    <dgm:pt modelId="{05E4F80C-2A4C-495F-B1E5-8D919E754569}" type="pres">
      <dgm:prSet presAssocID="{38C507E8-666B-4F90-B5F3-0A8698D12775}" presName="node" presStyleLbl="node1" presStyleIdx="3" presStyleCnt="5">
        <dgm:presLayoutVars>
          <dgm:bulletEnabled val="1"/>
        </dgm:presLayoutVars>
      </dgm:prSet>
      <dgm:spPr/>
    </dgm:pt>
    <dgm:pt modelId="{05F2EA06-4E10-48AB-85DA-943D747CDCB4}" type="pres">
      <dgm:prSet presAssocID="{7C13210F-6E88-4BA7-A73A-A4B91D509D54}" presName="sibTrans" presStyleCnt="0"/>
      <dgm:spPr/>
    </dgm:pt>
    <dgm:pt modelId="{A55E88F3-9F34-45DB-8564-C5910733F993}" type="pres">
      <dgm:prSet presAssocID="{4B538A6E-18AB-461E-950C-7699ED63C0FA}" presName="node" presStyleLbl="node1" presStyleIdx="4" presStyleCnt="5">
        <dgm:presLayoutVars>
          <dgm:bulletEnabled val="1"/>
        </dgm:presLayoutVars>
      </dgm:prSet>
      <dgm:spPr/>
    </dgm:pt>
  </dgm:ptLst>
  <dgm:cxnLst>
    <dgm:cxn modelId="{BA22F60B-7406-43A4-923E-3BC18C9E6D80}" srcId="{2D92109D-4DC8-4DAB-8290-D0B82B0BD970}" destId="{C0A7BB39-FBFD-4CF0-BEC7-8838535AA444}" srcOrd="0" destOrd="0" parTransId="{B03E6C8D-092D-454A-AE50-ED8BBAA4147B}" sibTransId="{0589A805-86F5-4B62-8F81-3C046374DFF9}"/>
    <dgm:cxn modelId="{85254430-DD55-4046-82B4-6D0A5CFF0071}" srcId="{2D92109D-4DC8-4DAB-8290-D0B82B0BD970}" destId="{4B538A6E-18AB-461E-950C-7699ED63C0FA}" srcOrd="4" destOrd="0" parTransId="{FB91DE0B-BFAC-4AB3-8E8A-77FF6636BEF7}" sibTransId="{523695FC-6823-4A7C-BCBF-45A4FD4BD8DF}"/>
    <dgm:cxn modelId="{95782E31-D20D-49D4-A38F-4484FE2DE9A6}" srcId="{2D92109D-4DC8-4DAB-8290-D0B82B0BD970}" destId="{D7FF15C7-3EBA-4B84-9EBA-EE1812F4037E}" srcOrd="2" destOrd="0" parTransId="{4C2ADC80-8880-4A44-8818-6D1B44BBD17A}" sibTransId="{C00DE0E4-A7D4-4DC3-9CB7-1327E1D3A325}"/>
    <dgm:cxn modelId="{73656460-DFDF-4A41-B83D-B9A26A8C3461}" type="presOf" srcId="{C0A7BB39-FBFD-4CF0-BEC7-8838535AA444}" destId="{0882F269-730C-4047-BA3A-35281758D151}" srcOrd="0" destOrd="0" presId="urn:microsoft.com/office/officeart/2005/8/layout/default"/>
    <dgm:cxn modelId="{B3543E47-4D98-493F-BBCC-70F44ABAEA8F}" type="presOf" srcId="{38C507E8-666B-4F90-B5F3-0A8698D12775}" destId="{05E4F80C-2A4C-495F-B1E5-8D919E754569}" srcOrd="0" destOrd="0" presId="urn:microsoft.com/office/officeart/2005/8/layout/default"/>
    <dgm:cxn modelId="{72158F50-606D-4D20-A28A-6DEC7913AF0D}" type="presOf" srcId="{7022F78B-AE4B-480D-86D5-FA1AB175264F}" destId="{4D6ACDD6-1D00-41AE-A591-1EC13D719A52}" srcOrd="0" destOrd="0" presId="urn:microsoft.com/office/officeart/2005/8/layout/default"/>
    <dgm:cxn modelId="{CDEE0E54-0301-43C0-B208-EE5AE33DB296}" type="presOf" srcId="{4B538A6E-18AB-461E-950C-7699ED63C0FA}" destId="{A55E88F3-9F34-45DB-8564-C5910733F993}" srcOrd="0" destOrd="0" presId="urn:microsoft.com/office/officeart/2005/8/layout/default"/>
    <dgm:cxn modelId="{FE240BA3-D90D-4E12-B8E9-739EEAB94D90}" type="presOf" srcId="{D7FF15C7-3EBA-4B84-9EBA-EE1812F4037E}" destId="{318ABB35-8DC8-4476-934D-EF68DA259D9B}" srcOrd="0" destOrd="0" presId="urn:microsoft.com/office/officeart/2005/8/layout/default"/>
    <dgm:cxn modelId="{12FA95BF-A11F-434B-9A70-DCECD08136B2}" srcId="{2D92109D-4DC8-4DAB-8290-D0B82B0BD970}" destId="{7022F78B-AE4B-480D-86D5-FA1AB175264F}" srcOrd="1" destOrd="0" parTransId="{C06767C2-39B2-4358-B210-8586D8F29D62}" sibTransId="{6BE6D2A5-FE8B-412E-B973-54907AD3E5F0}"/>
    <dgm:cxn modelId="{58AAB7F8-5DBD-4B2C-95D7-6F9E44DDAD5C}" type="presOf" srcId="{2D92109D-4DC8-4DAB-8290-D0B82B0BD970}" destId="{9C2D6BC6-FCC6-4532-8CAA-E1C21C0C9228}" srcOrd="0" destOrd="0" presId="urn:microsoft.com/office/officeart/2005/8/layout/default"/>
    <dgm:cxn modelId="{15B4D8FB-0ED7-4A61-A9D4-5E5CFD6C4BEC}" srcId="{2D92109D-4DC8-4DAB-8290-D0B82B0BD970}" destId="{38C507E8-666B-4F90-B5F3-0A8698D12775}" srcOrd="3" destOrd="0" parTransId="{C3B26260-1B8A-4538-B9A0-D3D4851F20EC}" sibTransId="{7C13210F-6E88-4BA7-A73A-A4B91D509D54}"/>
    <dgm:cxn modelId="{243EFC9E-1E78-4254-A804-81629DAC649B}" type="presParOf" srcId="{9C2D6BC6-FCC6-4532-8CAA-E1C21C0C9228}" destId="{0882F269-730C-4047-BA3A-35281758D151}" srcOrd="0" destOrd="0" presId="urn:microsoft.com/office/officeart/2005/8/layout/default"/>
    <dgm:cxn modelId="{042F17A6-1085-4AC2-85A8-28B60B27F984}" type="presParOf" srcId="{9C2D6BC6-FCC6-4532-8CAA-E1C21C0C9228}" destId="{D4FBB109-E0C3-4D28-B018-AC7B84EAAD02}" srcOrd="1" destOrd="0" presId="urn:microsoft.com/office/officeart/2005/8/layout/default"/>
    <dgm:cxn modelId="{46A458D3-93D7-4BE7-8722-F5978B56E6B3}" type="presParOf" srcId="{9C2D6BC6-FCC6-4532-8CAA-E1C21C0C9228}" destId="{4D6ACDD6-1D00-41AE-A591-1EC13D719A52}" srcOrd="2" destOrd="0" presId="urn:microsoft.com/office/officeart/2005/8/layout/default"/>
    <dgm:cxn modelId="{82759F87-1308-4D04-AA2C-707002B0084B}" type="presParOf" srcId="{9C2D6BC6-FCC6-4532-8CAA-E1C21C0C9228}" destId="{D6D195F2-E7CC-412A-88B1-2E3B05E7B194}" srcOrd="3" destOrd="0" presId="urn:microsoft.com/office/officeart/2005/8/layout/default"/>
    <dgm:cxn modelId="{F9FC470A-4B19-4007-98A1-84ADA82C146E}" type="presParOf" srcId="{9C2D6BC6-FCC6-4532-8CAA-E1C21C0C9228}" destId="{318ABB35-8DC8-4476-934D-EF68DA259D9B}" srcOrd="4" destOrd="0" presId="urn:microsoft.com/office/officeart/2005/8/layout/default"/>
    <dgm:cxn modelId="{9642C57A-DBA5-4601-AE46-DADCD0704616}" type="presParOf" srcId="{9C2D6BC6-FCC6-4532-8CAA-E1C21C0C9228}" destId="{9D933A43-61D1-4010-83D8-8FA7D267292D}" srcOrd="5" destOrd="0" presId="urn:microsoft.com/office/officeart/2005/8/layout/default"/>
    <dgm:cxn modelId="{E21A298C-F2D5-499F-A91D-83CA2561EBFD}" type="presParOf" srcId="{9C2D6BC6-FCC6-4532-8CAA-E1C21C0C9228}" destId="{05E4F80C-2A4C-495F-B1E5-8D919E754569}" srcOrd="6" destOrd="0" presId="urn:microsoft.com/office/officeart/2005/8/layout/default"/>
    <dgm:cxn modelId="{232CDD19-B8E9-4B8A-BCBD-B30CAEB2C0A6}" type="presParOf" srcId="{9C2D6BC6-FCC6-4532-8CAA-E1C21C0C9228}" destId="{05F2EA06-4E10-48AB-85DA-943D747CDCB4}" srcOrd="7" destOrd="0" presId="urn:microsoft.com/office/officeart/2005/8/layout/default"/>
    <dgm:cxn modelId="{883367ED-648A-4FD4-8C62-06E8B5D9FFDD}" type="presParOf" srcId="{9C2D6BC6-FCC6-4532-8CAA-E1C21C0C9228}" destId="{A55E88F3-9F34-45DB-8564-C5910733F99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2F269-730C-4047-BA3A-35281758D151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To give choices</a:t>
          </a:r>
        </a:p>
      </dsp:txBody>
      <dsp:txXfrm>
        <a:off x="916483" y="1984"/>
        <a:ext cx="2030015" cy="1218009"/>
      </dsp:txXfrm>
    </dsp:sp>
    <dsp:sp modelId="{4D6ACDD6-1D00-41AE-A591-1EC13D719A52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To give praise</a:t>
          </a:r>
        </a:p>
      </dsp:txBody>
      <dsp:txXfrm>
        <a:off x="3149500" y="1984"/>
        <a:ext cx="2030015" cy="1218009"/>
      </dsp:txXfrm>
    </dsp:sp>
    <dsp:sp modelId="{318ABB35-8DC8-4476-934D-EF68DA259D9B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To ask questions</a:t>
          </a:r>
        </a:p>
      </dsp:txBody>
      <dsp:txXfrm>
        <a:off x="916483" y="1422995"/>
        <a:ext cx="2030015" cy="1218009"/>
      </dsp:txXfrm>
    </dsp:sp>
    <dsp:sp modelId="{05E4F80C-2A4C-495F-B1E5-8D919E754569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To reflect feelings</a:t>
          </a:r>
        </a:p>
      </dsp:txBody>
      <dsp:txXfrm>
        <a:off x="3149500" y="1422995"/>
        <a:ext cx="2030015" cy="1218009"/>
      </dsp:txXfrm>
    </dsp:sp>
    <dsp:sp modelId="{A55E88F3-9F34-45DB-8564-C5910733F993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To gain clarification</a:t>
          </a:r>
        </a:p>
      </dsp:txBody>
      <dsp:txXfrm>
        <a:off x="2032992" y="2844006"/>
        <a:ext cx="2030015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AF36176-02B2-ED47-91C6-B1533EACCD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D11A904-2571-3C78-21E1-78D60CF42FA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C5321488-EEC0-8918-E946-833403F1A2E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B95E5160-E677-3941-F15C-3589B0817CC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19F760B-4878-4AB6-9625-7866496D3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ACFD82C-ECB2-C25C-7804-3BCCDD2641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6331080-CB65-ADF3-350E-2D8F12A39CD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7E52E052-501D-5BDF-5DBB-F26EF6D0FDE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580AE0C7-349F-F032-9DD1-ECAB95758D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F5CBCC35-26BC-C0E5-B26F-61D76F59F7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313CEA1E-1802-E46D-A815-8B06897DFE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6C86662-E774-4371-BD8E-3566E1231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1CAA9E2D-D84B-1082-F9AB-5DF86F9FD4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334B00BE-9796-FB51-C649-B53D1D869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796130D3-1266-5E28-4A51-47463392F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E9251E-F2F0-4724-A2F0-C5C8B8700CB6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3E699C44-2D5D-389F-135D-40F7816D01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7EBD9A67-2562-243B-D6A4-F28A80A3B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B1CBC3B8-FE02-9442-277D-4F98FCF0F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15FD60-B226-4E31-A3D6-1D48559DC171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9DE93570-7A90-AC28-B33C-27E37D6D3C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B9E19DDB-78D5-E418-A670-4DC2889E6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9A57CC0F-82CB-4CBA-9FD9-2FF2028CBB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C182A2-0E7A-4706-9CCE-E1A06CF892DF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251A9EC5-984B-965B-14BC-7F996FF4DE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77C11F55-C000-A808-8A18-D85EFC761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FA09852E-46B5-AC6F-60B3-F8D7EDBE6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DF3EA3-7B3D-4A7B-9DA3-E0E1C55D8E62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32109C7-FD5E-55DA-E3E4-EFA2E8D07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37BC928-E8F8-143F-AD75-984FAA415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B82A2653-1715-9347-EE68-3AEA61EA0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BF0354-8B07-43C7-A8EA-037AD66DADD0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911C6361-395B-879B-9DDA-6CB9238E6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DD21F411-C55D-18AB-2CC5-5E8CB800F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A66753FB-8910-7234-BF29-FEC9D3934F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B19FB5-29CC-4243-B6D0-24CA6162FBE1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570B821A-3C79-8CCC-968B-AE694B82D9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5E9DECEC-B2C3-78A0-39FE-5BAB8EC35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F72F9AC6-3499-8FDB-49EB-CDA6846B9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16FE34-BE62-43DB-BC97-B42ADB032537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73C4CB91-7DE6-2DEA-7EAE-387663DF7E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8A99E136-94EA-BA34-9C6D-B13E43213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CFE75E39-6E9A-C47E-ECF9-97B106CBA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CCC15D-CCD4-4895-8666-AD820DB43874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E31579E0-1D47-EB85-25A3-1E489C897D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54EBE78F-3F4B-E562-AA7C-EF618ECE4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A40B9CF8-A184-BD3D-2CC4-FBC4B72A5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D813AE-2536-40F6-BB0B-8FDB29E5ED57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0665A9E6-6E0D-B632-ADC9-AC263E8CAF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7C24037E-1E34-35D2-B44B-96D8FB550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C662F5FF-625C-A972-F3C0-7127FD858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D8F5EB-0231-43CC-A73D-49E6779B72D1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7EFC01D7-20FB-1085-EA95-34D6151EB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20E075E0-7093-4085-AB20-5E1F3E276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DCB19-3FE5-D368-6F49-EC224DC8B2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9AFF7A-9DDA-420F-AB87-EC9F4D51F30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F8784C8B-BA93-B915-6C07-423971D60B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1F34F3E8-8F75-50FE-506D-7057543DC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6070FAC6-5D20-E54F-A50C-A253408B25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1334FC-3AE3-4CDD-AF4C-F43E8D2AA297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62189118-4FD4-DE3F-6CCA-62DF48DC13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200D44B2-5710-AF2E-77A6-E1391E797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6D674EC3-4726-A0DB-6699-B720F43C48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90A457-DF30-4198-A3E4-B7CC4DDF0D8F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AF93F75C-20DA-DC61-50D5-672CC1EC1F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579EE1E6-0AF9-0A9C-679E-9F9B63A46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z="1800">
              <a:latin typeface="TimesNewRomanPSMT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88D4A609-FABA-4705-9126-6B725FA74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81C5B1-3613-4720-9C30-D74478CDEF54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5E9D16E8-6B84-8295-9164-C8F66AE7B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11C78828-C984-255A-BCDC-A6A03AC6A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F4E80F2D-2EDA-C554-B79B-3468550C4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5DE821-18D0-43A6-B3DC-625020F7D5F4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000FA6E3-61B5-36D0-F52C-060DD26BD5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5507EB60-B723-A581-4D74-C4E8940412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27D50D96-3575-88F4-1CBB-F71D2E238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C394A3-C336-428C-A0F2-9D8C3E042D2A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414DF15A-4495-FFD5-CED2-E707C5B761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05FDE7C5-FAC6-33DE-2649-76FBAC5E9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B7CE5256-BB67-C2C1-0DE2-0F71F9164E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27AC1F-CB28-4989-96E6-0F5626F02BB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AB3222B7-F3F1-3BF3-8819-913D6FBE3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430C91B9-33EF-2AA9-D25B-86F7920D7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D6BD4C76-0268-F5C0-DE48-53DB34C882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198848-9FEC-4B09-856A-B1190F54DAB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C193B815-DC42-83FC-7A20-65A6527F9E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D5078611-D655-8C42-A4A3-76226CE49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8736FA31-D6F6-F8A8-7757-55E669767C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BA3FA7-1346-4CA2-A030-EF8253ED102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F3EED91A-E312-A6A9-648C-66047A3D47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3890B6A8-945D-F3C6-CCD0-55B3E948F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FE7E2E48-7297-86F4-79F6-149167C37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53278F-488B-49F5-ADAF-B0F2D6DC2C6D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BBC65A79-564D-39BF-636B-5D6274453F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E949E10B-F21C-FD99-1E60-A28A5CF2B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2B70110A-1D0A-83DD-4C17-3AB211E00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4A11B0-F6CC-41A1-AB30-115A8F600E70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50980EB0-BF85-E2C0-7F5D-EA4AECA160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EA163687-FDA6-55E2-42A5-7F699FD69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5BBC5422-8BCF-174E-B380-F3F5CC9BF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88548F-D647-4F16-9406-9841741D1C2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63190A0-363E-EC19-4A78-C037E64152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A53E596-DA20-2DCC-56D4-F62DE7D0E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4D2BBDA-217F-8CA8-7026-441D29BC1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28B490-3CF0-461A-938F-2F6DC96FFCCC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8FBDEF92-7160-35EF-14BE-60A4A36A92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7E231191-76D4-6AD1-49E7-8B950B02C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D7E6771B-3A3C-6EB6-B561-F675C9716E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DDCDF7-A50B-43FF-9798-661D240C84AA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D57A6D6D-49EE-A24A-A697-9C72784E0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FFE7A243-788E-AB59-E0AC-73F662FF0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22ADE3A3-D474-4487-960D-2D7E14F3B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23DC6A-54C3-42E8-8A1A-D91C593FB5BC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38A39759-26F2-732E-DCDE-411FD4B2E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B1E11C1A-B6FC-145A-F181-0AF2BE0E9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9A2324EC-4E58-FCF9-D69E-B079D5EC65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9F1124-4C76-45FE-8C94-74F88EB9B891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FC71643E-2122-6907-9957-76B83DB159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88B4A1ED-4A33-E01D-1D21-77952E50A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z="280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37463175-3D0E-C932-4D21-253FCE67C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5A1B79-9F7B-4763-A165-ECF10294DB86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03779D41-999E-999E-ED5E-6BF7724AD7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A0DBE64E-97AD-BCB7-5D54-AAB0AC161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z="400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4E370377-CC22-4FD6-A925-DD808B19D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9DF3B4-D9A0-464D-858D-DCF95F77570D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BD8D6947-F7C5-7CB8-3417-BDA5DEE9A3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7D914985-DE21-75A9-0DAF-0AFE90820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z="280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2DF49345-06F9-F465-C43C-BAA134D72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9651C4-65CF-4A09-8734-CE65BEFB1B11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E8962FB9-E39E-03A0-9305-DB97848528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AE4D4E10-1187-923E-BC43-E8F6E774D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8E257321-4D2D-C975-BC9B-0CDF394EA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4C34F1-2636-47C9-9872-C2E89A7DB289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5540F48-44FC-FA61-B914-8148D2A88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14DD589-EC39-800F-B078-BFCAEC6FF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12EB5720-2614-08A8-0928-679F4AE02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8736AE-9DAF-406F-BEF1-6B86BEBD1AE9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4BCA71D9-4378-39FF-EB3F-34541A4BF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951DDBD9-567A-1DF8-F965-31A7E4419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0C509D8-896E-DB59-20B9-1BCE19B1F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298B9F-8EE0-4341-9AE7-CA1AF8059210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C772A0FA-16D7-12D4-79FF-A29B3D13CC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8B16C6A8-E3BF-4972-095C-675AC6478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EFE9AF4-8FA8-C489-82AF-119F0B0434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76DBA1-B52E-4098-9F32-1EA526B78A04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2DEF675-E285-5CBC-9407-8E89E9AF67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E256776-2F1E-395A-4C53-505874506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9408DD88-8D89-3059-4ED8-1D11430B9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8B1E2-FDB8-4406-9032-AC5E30F7833A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5A951DAA-3053-8A54-23B4-18A3C49CCA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06397E22-7743-751C-3633-6F144BA2C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92454585-8BE8-6630-7AEB-FD0C40004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B412A4-A58A-4948-A218-A4E1D9A886D2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46E7E8A2-78C9-2F39-0C20-487725E1DA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278776ED-198C-837F-1D4A-A5A4D17CB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117562C1-50B7-DA57-92B0-98C6B2201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56C1E6-6D16-4F22-AD03-336905FD7E9F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F0ED1F-B561-DF15-4FEA-0BB7A52DFA09}"/>
              </a:ext>
            </a:extLst>
          </p:cNvPr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C27E68-F225-F6BB-2B07-B316B6E8F5E2}"/>
              </a:ext>
            </a:extLst>
          </p:cNvPr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A00A0D-B045-D91C-B2F6-521848BD3439}"/>
              </a:ext>
            </a:extLst>
          </p:cNvPr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4A7701B3-C186-A0FC-6868-90ECF4E5E5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59551AA-80E5-393B-EF9F-205DC304FA53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907F3E4B-F03A-D7E8-0F0E-2E3880676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8612C2D-4469-0EA7-A481-6D9F1723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2066516-00C0-A083-AB83-C93C7AF54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E6177DD-F60B-38A9-8B0E-C3F7D310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2E06FF9D-2C6D-4552-B9FF-BB5B5F68DD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44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AA0DE-E6A5-ECA1-F999-957C5967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05FDB-E2E3-5253-FC76-7614716F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2D940-56BF-5209-8253-629533D5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90A1F-125A-4E1B-BD01-FE4C1788C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93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D928C-7FA3-7C17-AED5-6C3F915F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470D0-A141-F208-BBC9-3F2577A6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1E306-1F0A-CDC4-7A79-D214D845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A930-3C9E-49DA-ACF3-FBE92693E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936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05D63-A9B0-B868-0CFA-8F260363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9CA3A-B4F8-2AA6-FEE9-E62D7FC8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D92E3-5220-3BAB-7D89-10F1F30F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9A0E9-6477-42ED-8D6A-3F4051733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68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E1BC13-30C5-9404-905A-6B0877530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339868-DFC9-966F-4101-6AFF400D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BD6764-5C8C-31EE-FADE-179652A65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9E1FD-DE5A-43BE-A434-B92EAFA93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45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4EC89-26D3-6949-0D2A-70811676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51870-CF3D-E861-5399-6BFE41683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7B5B3-AF0F-DE73-5150-EFF52368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734D4-23E2-40AD-A9DF-81DE22B0A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75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30D912-3F7F-99D7-6B5B-E8E7657AA555}"/>
              </a:ext>
            </a:extLst>
          </p:cNvPr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DB4363F4-2B35-3C43-B9B2-2746CAA992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050034-CF55-9249-3C5E-70A277F2CD64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1779248F-EAE6-235C-C881-599E1C2AD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9DEFD39-2096-5186-8A6F-026AE5A6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D3B7F49-C2DD-D85E-2EC2-42F22DEF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500C3D-AA87-9887-F1E2-B1B4630E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AD457A8D-D1E4-4B53-8BF4-6B091C1F3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16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99F60F-59FC-9C73-6A21-7C19045B4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F91123-63DF-2CB6-445C-194B4FDE0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100804-94C3-6228-BD16-02033ADF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CE7E4-2BA4-4D83-9E78-7C3F984FE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7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9A78C93-4F73-B53F-0CB2-DADF0841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AEC511-AA87-889F-6202-D68ED064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711599B-8584-DEAF-919B-D6A5A004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CDDC-15B8-484A-A691-2D9AE8CDA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2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101DA9C-3DA1-E6EC-D060-5CCD03F04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EEA8AE1-BFA7-2E63-A66D-1D0CC756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047026-FC05-260D-09F0-5F9A0A54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A8A7-99C3-40C3-88F5-E69787E493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80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B2D4B8-DEAC-FFE5-5DBB-98E43C10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62102D-A427-D628-5847-F2F736A6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B21640-8CAA-097F-A686-E10D3B29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7977-9401-4E98-9071-20D564BF2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26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82522A-A080-C95B-7741-16C8A753DC07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E4CDE31C-81E9-AE3D-BDB2-5558931D1C80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112CD93-44DE-D0D2-FCE9-659B91152C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BAC3AF12-8748-6EFE-CB00-5D737A501E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3DEE892-096B-436E-A0AD-BADBF63A1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A3535AD-BAAD-C04D-BE3C-D7352517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74D4F1-89F3-4C02-C002-24E4847E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4FA61-D195-4248-AE3E-D6E700EFD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84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2FD81B-403C-4673-B278-3BA4662056A6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CB1994DB-774D-3233-1A41-B81D677BAF64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5970A93-3149-87DA-D4D6-1E941DFB8D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18B1287F-8A0E-2D64-E26C-22410C676C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7">
            <a:extLst>
              <a:ext uri="{FF2B5EF4-FFF2-40B4-BE49-F238E27FC236}">
                <a16:creationId xmlns:a16="http://schemas.microsoft.com/office/drawing/2014/main" id="{5718DA6E-7104-9D51-00B4-478417AA3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8BB155-6024-1E2A-C1C4-BF1B6C8A5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60440-1926-4221-98CD-C0E609CB87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72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>
            <a:extLst>
              <a:ext uri="{FF2B5EF4-FFF2-40B4-BE49-F238E27FC236}">
                <a16:creationId xmlns:a16="http://schemas.microsoft.com/office/drawing/2014/main" id="{AD561B75-6A57-5FEE-1BCD-EDFBA06C5AFA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8C62C07-D249-E678-4C5A-2617263B11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>
              <a:extLst>
                <a:ext uri="{FF2B5EF4-FFF2-40B4-BE49-F238E27FC236}">
                  <a16:creationId xmlns:a16="http://schemas.microsoft.com/office/drawing/2014/main" id="{6D647E42-D27A-6F1F-3209-014C0E2FDA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A9953A-6EE4-BDEA-51CC-A1C9EBC8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6A5675A2-B252-C361-51F5-2FD5EB78B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A2AFE-910A-7E25-2A56-B20EBEB315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BD612-1D11-411A-FD6D-CD4B62877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8FF2E-30D3-265F-131A-71B3F0646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9DE7AE7-AD44-4C7A-B55B-34EBD409A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8" r:id="rId2"/>
    <p:sldLayoutId id="2147483766" r:id="rId3"/>
    <p:sldLayoutId id="2147483759" r:id="rId4"/>
    <p:sldLayoutId id="2147483760" r:id="rId5"/>
    <p:sldLayoutId id="2147483761" r:id="rId6"/>
    <p:sldLayoutId id="2147483762" r:id="rId7"/>
    <p:sldLayoutId id="2147483767" r:id="rId8"/>
    <p:sldLayoutId id="2147483768" r:id="rId9"/>
    <p:sldLayoutId id="2147483763" r:id="rId10"/>
    <p:sldLayoutId id="2147483764" r:id="rId11"/>
    <p:sldLayoutId id="2147483769" r:id="rId12"/>
    <p:sldLayoutId id="2147483770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6"/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jDHqB6v29ok?feature=oembed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_HfbiM5jjE?feature=oembed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30986E3-9CD1-5177-DD0A-5EEBFCA70A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Communicating </a:t>
            </a:r>
            <a:br>
              <a:rPr lang="en-US" altLang="en-US" dirty="0"/>
            </a:br>
            <a:r>
              <a:rPr lang="en-US" altLang="en-US" dirty="0"/>
              <a:t>With Respect</a:t>
            </a:r>
          </a:p>
        </p:txBody>
      </p:sp>
      <p:pic>
        <p:nvPicPr>
          <p:cNvPr id="10243" name="Picture 29">
            <a:extLst>
              <a:ext uri="{FF2B5EF4-FFF2-40B4-BE49-F238E27FC236}">
                <a16:creationId xmlns:a16="http://schemas.microsoft.com/office/drawing/2014/main" id="{0045ADF6-4298-284E-ECA9-62E34BAE3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19775"/>
            <a:ext cx="10191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30">
            <a:extLst>
              <a:ext uri="{FF2B5EF4-FFF2-40B4-BE49-F238E27FC236}">
                <a16:creationId xmlns:a16="http://schemas.microsoft.com/office/drawing/2014/main" id="{F1572409-7440-AE48-711B-4B081268E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248400"/>
            <a:ext cx="2895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latin typeface="Comic Sans MS" panose="030F0702030302020204" pitchFamily="66" charset="0"/>
              </a:rPr>
              <a:t>Family Development Resources, Inc.</a:t>
            </a:r>
          </a:p>
        </p:txBody>
      </p:sp>
      <p:pic>
        <p:nvPicPr>
          <p:cNvPr id="10245" name="Picture 2" descr="Logo&#10;&#10;Description automatically generated">
            <a:extLst>
              <a:ext uri="{FF2B5EF4-FFF2-40B4-BE49-F238E27FC236}">
                <a16:creationId xmlns:a16="http://schemas.microsoft.com/office/drawing/2014/main" id="{BBB30DA6-A12E-99AD-00A9-09D66156A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688013"/>
            <a:ext cx="2590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Logo&#10;&#10;Description automatically generated">
            <a:extLst>
              <a:ext uri="{FF2B5EF4-FFF2-40B4-BE49-F238E27FC236}">
                <a16:creationId xmlns:a16="http://schemas.microsoft.com/office/drawing/2014/main" id="{93DE7BFE-64FD-C43F-D725-3B6943686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5410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E6289A4-14FC-E358-6291-057839477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Appropriate Use of I-Statements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403B720-3A98-76E2-7EF8-E799C799B59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153400" cy="42211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I-Statements are appropriate when you want to send a message about yourself:</a:t>
            </a:r>
          </a:p>
          <a:p>
            <a:pPr lvl="1" eaLnBrk="1" hangingPunct="1"/>
            <a:r>
              <a:rPr lang="en-US" altLang="en-US" sz="2600"/>
              <a:t>“I am angry because the room is not clean.”</a:t>
            </a:r>
          </a:p>
          <a:p>
            <a:pPr lvl="1" eaLnBrk="1" hangingPunct="1"/>
            <a:r>
              <a:rPr lang="en-US" altLang="en-US" sz="2600"/>
              <a:t>“I need to spend some time by myself in order to unwind.”</a:t>
            </a:r>
          </a:p>
        </p:txBody>
      </p:sp>
      <p:sp>
        <p:nvSpPr>
          <p:cNvPr id="28676" name="Text Box 10">
            <a:extLst>
              <a:ext uri="{FF2B5EF4-FFF2-40B4-BE49-F238E27FC236}">
                <a16:creationId xmlns:a16="http://schemas.microsoft.com/office/drawing/2014/main" id="{64D8B518-5639-B4E2-7EBE-9292D992E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8677" name="Text Box 11">
            <a:extLst>
              <a:ext uri="{FF2B5EF4-FFF2-40B4-BE49-F238E27FC236}">
                <a16:creationId xmlns:a16="http://schemas.microsoft.com/office/drawing/2014/main" id="{891306C9-A7A4-1AD7-D28C-B9A408122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8678" name="Text Box 12">
            <a:extLst>
              <a:ext uri="{FF2B5EF4-FFF2-40B4-BE49-F238E27FC236}">
                <a16:creationId xmlns:a16="http://schemas.microsoft.com/office/drawing/2014/main" id="{556F06F8-74C2-C464-7BB6-0F9FD3520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8679" name="Graphic 4" descr="Comment Like with solid fill">
            <a:extLst>
              <a:ext uri="{FF2B5EF4-FFF2-40B4-BE49-F238E27FC236}">
                <a16:creationId xmlns:a16="http://schemas.microsoft.com/office/drawing/2014/main" id="{93944BF3-C9C9-0F97-B414-064AFDC48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4100513"/>
            <a:ext cx="24669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AF2D0AE-BA56-12AA-5F77-FB6824A6D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Inappropriate</a:t>
            </a:r>
            <a:r>
              <a:rPr lang="en-US" altLang="en-US" dirty="0"/>
              <a:t> Use of I-Statements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3F98D23-6A5B-FF12-17B1-85D99007EF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96900" y="1524000"/>
            <a:ext cx="7721600" cy="41449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600" dirty="0"/>
              <a:t>“You never clean your room. If you cared about me at all, you would help me out around here.”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600" dirty="0"/>
              <a:t>“If you don’t do it my way, I will get a headache.”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altLang="en-US" sz="26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en-US" sz="2600" dirty="0"/>
              <a:t>These statements are manipulative. Their intent is to control someone else’s behavior.  </a:t>
            </a:r>
          </a:p>
        </p:txBody>
      </p:sp>
      <p:sp>
        <p:nvSpPr>
          <p:cNvPr id="30724" name="Text Box 11">
            <a:extLst>
              <a:ext uri="{FF2B5EF4-FFF2-40B4-BE49-F238E27FC236}">
                <a16:creationId xmlns:a16="http://schemas.microsoft.com/office/drawing/2014/main" id="{19CEED7D-367E-6A38-B4FC-20796E648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30725" name="Graphic 4" descr="Comment Dislike with solid fill">
            <a:extLst>
              <a:ext uri="{FF2B5EF4-FFF2-40B4-BE49-F238E27FC236}">
                <a16:creationId xmlns:a16="http://schemas.microsoft.com/office/drawing/2014/main" id="{AC73B3DD-7E1A-300C-F2EE-6AF33679B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19575"/>
            <a:ext cx="2363788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7DC4158-3D9D-4347-8E8B-8CA01C92C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Communicating I-Statements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F9F8514-19C9-9E5E-1B1E-F76BE79853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001000" cy="820738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dirty="0"/>
              <a:t>The following formula is presented as a guide to help us take responsibility for our feelings.  </a:t>
            </a:r>
          </a:p>
          <a:p>
            <a:pPr eaLnBrk="1" hangingPunct="1">
              <a:buFontTx/>
              <a:buNone/>
              <a:defRPr/>
            </a:pPr>
            <a:endParaRPr lang="en-US" altLang="en-US" sz="2800" dirty="0"/>
          </a:p>
        </p:txBody>
      </p:sp>
      <p:pic>
        <p:nvPicPr>
          <p:cNvPr id="32772" name="Picture 16">
            <a:extLst>
              <a:ext uri="{FF2B5EF4-FFF2-40B4-BE49-F238E27FC236}">
                <a16:creationId xmlns:a16="http://schemas.microsoft.com/office/drawing/2014/main" id="{DF628B71-4F31-1CE8-532E-6A9FA8106D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578350"/>
            <a:ext cx="3124200" cy="2082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Text Box 10">
            <a:extLst>
              <a:ext uri="{FF2B5EF4-FFF2-40B4-BE49-F238E27FC236}">
                <a16:creationId xmlns:a16="http://schemas.microsoft.com/office/drawing/2014/main" id="{1417EF76-A70D-CD89-708C-D197A6DB8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2774" name="Text Box 11">
            <a:extLst>
              <a:ext uri="{FF2B5EF4-FFF2-40B4-BE49-F238E27FC236}">
                <a16:creationId xmlns:a16="http://schemas.microsoft.com/office/drawing/2014/main" id="{A36D4551-BC6A-5CEB-E294-39C9D9C78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2775" name="Text Box 12">
            <a:extLst>
              <a:ext uri="{FF2B5EF4-FFF2-40B4-BE49-F238E27FC236}">
                <a16:creationId xmlns:a16="http://schemas.microsoft.com/office/drawing/2014/main" id="{0A99A6AE-4395-B757-6F14-719742EE4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2776" name="TextBox 3">
            <a:extLst>
              <a:ext uri="{FF2B5EF4-FFF2-40B4-BE49-F238E27FC236}">
                <a16:creationId xmlns:a16="http://schemas.microsoft.com/office/drawing/2014/main" id="{12D71D66-7A1C-E958-8253-C82108F66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2603500"/>
            <a:ext cx="540861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en-US" altLang="en-US" sz="2600" b="1"/>
              <a:t>I feel  </a:t>
            </a:r>
            <a:r>
              <a:rPr lang="en-US" altLang="en-US" sz="2600"/>
              <a:t>(describe feeling)</a:t>
            </a:r>
            <a:endParaRPr lang="en-US" altLang="en-US" sz="2600" b="1"/>
          </a:p>
          <a:p>
            <a:pPr eaLnBrk="1" hangingPunct="1"/>
            <a:r>
              <a:rPr lang="en-US" altLang="en-US" sz="2600" b="1"/>
              <a:t>when</a:t>
            </a:r>
            <a:r>
              <a:rPr lang="en-US" altLang="en-US" sz="2600"/>
              <a:t>  (describe exact behavior)</a:t>
            </a:r>
            <a:endParaRPr lang="en-US" altLang="en-US" sz="2600" b="1"/>
          </a:p>
          <a:p>
            <a:pPr eaLnBrk="1" hangingPunct="1"/>
            <a:r>
              <a:rPr lang="en-US" altLang="en-US" sz="2600" b="1"/>
              <a:t>because </a:t>
            </a:r>
            <a:r>
              <a:rPr lang="en-US" altLang="en-US" sz="2600"/>
              <a:t>(reason for your feeling).</a:t>
            </a:r>
          </a:p>
          <a:p>
            <a:pPr eaLnBrk="1" hangingPunct="1"/>
            <a:endParaRPr lang="en-US" altLang="en-US" sz="2600" b="1"/>
          </a:p>
          <a:p>
            <a:pPr eaLnBrk="1" hangingPunct="1"/>
            <a:r>
              <a:rPr lang="en-US" altLang="en-US" sz="2600" b="1"/>
              <a:t>What I want is</a:t>
            </a:r>
            <a:r>
              <a:rPr lang="en-US" altLang="en-US" sz="2600"/>
              <a:t> (describe exact behavior).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B1B3009-A2C2-26FC-451E-AA1D22737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Appropriate use of “you” messages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0EC55F6-CE59-E18A-384A-18FF0F0CE5E8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31BD61F-D812-F2FC-7A91-28B3346DA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Appropriate</a:t>
            </a:r>
            <a:r>
              <a:rPr lang="en-US" altLang="en-US" sz="4000" dirty="0"/>
              <a:t> Use of You Messages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B3CCC8A-8213-AD71-9AFC-B298477C3B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5562600" cy="42973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 b="1"/>
              <a:t>To Give Choices</a:t>
            </a:r>
          </a:p>
          <a:p>
            <a:pPr lvl="1" eaLnBrk="1" hangingPunct="1"/>
            <a:r>
              <a:rPr lang="en-US" altLang="en-US" sz="2600"/>
              <a:t>“Carson, you have a choice.  You can take out the trash now, or you can do it later.  However, if the trash it not taken out by 7:00 p.m., you can’t watch TV tonight.  It’s your choice.”</a:t>
            </a:r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216A7938-0B45-D270-6C5C-6E4EB5A7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D4B3D-4C79-4B26-A8EB-F64CCFCAF872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36869" name="Text Box 10">
            <a:extLst>
              <a:ext uri="{FF2B5EF4-FFF2-40B4-BE49-F238E27FC236}">
                <a16:creationId xmlns:a16="http://schemas.microsoft.com/office/drawing/2014/main" id="{A0F2952F-F212-D766-CECB-377F7E5EC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6870" name="Text Box 11">
            <a:extLst>
              <a:ext uri="{FF2B5EF4-FFF2-40B4-BE49-F238E27FC236}">
                <a16:creationId xmlns:a16="http://schemas.microsoft.com/office/drawing/2014/main" id="{7BF0D168-0512-5F63-8DD8-D0C1B461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6871" name="Text Box 12">
            <a:extLst>
              <a:ext uri="{FF2B5EF4-FFF2-40B4-BE49-F238E27FC236}">
                <a16:creationId xmlns:a16="http://schemas.microsoft.com/office/drawing/2014/main" id="{9278C0D9-AED1-DD7B-A62F-AAE418829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36872" name="Picture 9" descr="327 Taking Out Trash Stock Photos - Free &amp; Royalty-Free Stock Photos from  Dreamstime">
            <a:extLst>
              <a:ext uri="{FF2B5EF4-FFF2-40B4-BE49-F238E27FC236}">
                <a16:creationId xmlns:a16="http://schemas.microsoft.com/office/drawing/2014/main" id="{B2A9A1A9-2BD9-AF5F-FD8E-2CCCB5517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2228850"/>
            <a:ext cx="2397125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67F190C-C498-264A-94B6-DF9B6448A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Appropriate Use of You Messages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E9F8F51-57CA-09B2-4460-F05E787F1E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8077200" cy="45259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 b="1"/>
              <a:t>To Give Praise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You Messages work well when praising:</a:t>
            </a:r>
          </a:p>
          <a:p>
            <a:pPr lvl="2" eaLnBrk="1" hangingPunct="1"/>
            <a:r>
              <a:rPr lang="en-US" altLang="en-US" sz="2600"/>
              <a:t>Carson, I was impressed that you remembered to take the trash out on time, AND that you did a great job cleaning up the area around the trash can.”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B49B845-B66B-7E79-616E-116E50F1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A8A35-3EDB-40E6-B98E-988E2DB1F98E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38917" name="Text Box 10">
            <a:extLst>
              <a:ext uri="{FF2B5EF4-FFF2-40B4-BE49-F238E27FC236}">
                <a16:creationId xmlns:a16="http://schemas.microsoft.com/office/drawing/2014/main" id="{49A5ACEE-2D7C-18DE-A772-C82821715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8918" name="Text Box 11">
            <a:extLst>
              <a:ext uri="{FF2B5EF4-FFF2-40B4-BE49-F238E27FC236}">
                <a16:creationId xmlns:a16="http://schemas.microsoft.com/office/drawing/2014/main" id="{EBBFF5F8-951C-D5D9-51C2-2A0D29606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8919" name="Text Box 12">
            <a:extLst>
              <a:ext uri="{FF2B5EF4-FFF2-40B4-BE49-F238E27FC236}">
                <a16:creationId xmlns:a16="http://schemas.microsoft.com/office/drawing/2014/main" id="{53F121C0-8615-994D-B9EB-2670A133A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38920" name="Picture 10" descr="To All Bragging Parents, Spare Me Your Boasts About College">
            <a:extLst>
              <a:ext uri="{FF2B5EF4-FFF2-40B4-BE49-F238E27FC236}">
                <a16:creationId xmlns:a16="http://schemas.microsoft.com/office/drawing/2014/main" id="{7B37B48F-00D5-93A0-990C-DBF737EE9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46550"/>
            <a:ext cx="496252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6E35ACA-A992-C30C-AEDA-CCF63D34F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Appropriate Use of You Messages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15C5B54-2215-E8A7-81E4-71A4F1C886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724400" cy="42211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 b="1"/>
              <a:t>To Ask Questions 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Asking questions is a natural and appropriate way of using You Messages:</a:t>
            </a:r>
          </a:p>
          <a:p>
            <a:pPr lvl="2" eaLnBrk="1" hangingPunct="1"/>
            <a:r>
              <a:rPr lang="en-US" altLang="en-US" sz="2600"/>
              <a:t>“Are you hungry?”</a:t>
            </a:r>
          </a:p>
          <a:p>
            <a:pPr lvl="2" eaLnBrk="1" hangingPunct="1"/>
            <a:r>
              <a:rPr lang="en-US" altLang="en-US" sz="2600"/>
              <a:t>“Do you like this movie?”</a:t>
            </a:r>
          </a:p>
          <a:p>
            <a:pPr lvl="2" eaLnBrk="1" hangingPunct="1"/>
            <a:r>
              <a:rPr lang="en-US" altLang="en-US" sz="2600"/>
              <a:t>“Did you notice if we needed more trash bags?”</a:t>
            </a:r>
          </a:p>
        </p:txBody>
      </p:sp>
      <p:pic>
        <p:nvPicPr>
          <p:cNvPr id="40964" name="Picture 13">
            <a:extLst>
              <a:ext uri="{FF2B5EF4-FFF2-40B4-BE49-F238E27FC236}">
                <a16:creationId xmlns:a16="http://schemas.microsoft.com/office/drawing/2014/main" id="{9338F8EA-9437-2BD0-2AB1-083E8B0313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7825" y="2033588"/>
            <a:ext cx="2419350" cy="3657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7C9658E-5EAF-A508-D64A-2C13E91D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B9B61-D100-460E-AD56-5281513F37F7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40966" name="Text Box 10">
            <a:extLst>
              <a:ext uri="{FF2B5EF4-FFF2-40B4-BE49-F238E27FC236}">
                <a16:creationId xmlns:a16="http://schemas.microsoft.com/office/drawing/2014/main" id="{67FB9B2F-A826-7C3B-20D7-C630F2B92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0967" name="Text Box 11">
            <a:extLst>
              <a:ext uri="{FF2B5EF4-FFF2-40B4-BE49-F238E27FC236}">
                <a16:creationId xmlns:a16="http://schemas.microsoft.com/office/drawing/2014/main" id="{EC27450E-A32A-C392-88C7-B94F510F9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0968" name="Text Box 12">
            <a:extLst>
              <a:ext uri="{FF2B5EF4-FFF2-40B4-BE49-F238E27FC236}">
                <a16:creationId xmlns:a16="http://schemas.microsoft.com/office/drawing/2014/main" id="{BC52AD91-55F1-0A37-F479-5117C2436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8D6BCEC-04A2-D645-7B2C-9B0783A9B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Appropriate Use of You Messages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B08D292-62ED-E08F-7E82-CB92E83868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686800" cy="30480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 b="1"/>
              <a:t>To Gain Clarification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When a You Message requests clarification, we are essentially asking, “Are my perceptions right or wrong?”</a:t>
            </a:r>
          </a:p>
          <a:p>
            <a:pPr lvl="2" eaLnBrk="1" hangingPunct="1"/>
            <a:r>
              <a:rPr lang="en-US" altLang="en-US" sz="2600"/>
              <a:t>“You seem to be really angry.”</a:t>
            </a:r>
          </a:p>
          <a:p>
            <a:pPr lvl="2" eaLnBrk="1" hangingPunct="1"/>
            <a:r>
              <a:rPr lang="en-US" altLang="en-US" sz="2600"/>
              <a:t>“You don’t seem to like the movie.”</a:t>
            </a:r>
          </a:p>
          <a:p>
            <a:pPr lvl="2" eaLnBrk="1" hangingPunct="1"/>
            <a:r>
              <a:rPr lang="en-US" altLang="en-US" sz="2600"/>
              <a:t>“You appear sad.”</a:t>
            </a:r>
          </a:p>
          <a:p>
            <a:pPr lvl="2" eaLnBrk="1" hangingPunct="1"/>
            <a:r>
              <a:rPr lang="en-US" altLang="en-US" sz="2600"/>
              <a:t>“You seemed really upset about taking out the trash. Am I reading that right?”</a:t>
            </a:r>
          </a:p>
          <a:p>
            <a:pPr lvl="1" eaLnBrk="1" hangingPunct="1">
              <a:buFontTx/>
              <a:buNone/>
            </a:pPr>
            <a:endParaRPr lang="en-US" altLang="en-US" sz="2400" b="1"/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CCE03E78-8C12-41C6-74C9-6CCF7149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883FB-521E-4CAB-84FE-85FFB0249B0D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43013" name="Text Box 10">
            <a:extLst>
              <a:ext uri="{FF2B5EF4-FFF2-40B4-BE49-F238E27FC236}">
                <a16:creationId xmlns:a16="http://schemas.microsoft.com/office/drawing/2014/main" id="{E3542AA4-DF74-1FE4-3B69-2810F65A4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3014" name="Text Box 11">
            <a:extLst>
              <a:ext uri="{FF2B5EF4-FFF2-40B4-BE49-F238E27FC236}">
                <a16:creationId xmlns:a16="http://schemas.microsoft.com/office/drawing/2014/main" id="{0760F48C-EF82-DA01-8F90-1CB32E754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3015" name="Text Box 12">
            <a:extLst>
              <a:ext uri="{FF2B5EF4-FFF2-40B4-BE49-F238E27FC236}">
                <a16:creationId xmlns:a16="http://schemas.microsoft.com/office/drawing/2014/main" id="{4AB9F12D-05BC-DFD0-A1C8-9EA6EC078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E19ABA2-C913-6892-236A-73F0C74E4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Appropriate Use of You Messages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8E9C320-1E3B-6649-4219-2758218EBC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7924800" cy="41449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b="1" dirty="0"/>
              <a:t>To Reflect Feelings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dirty="0"/>
              <a:t>Reflecting feelings gives children a chance to identify how they might be feeling, or an awareness that they know you understand their feelings.</a:t>
            </a:r>
          </a:p>
          <a:p>
            <a:pPr lvl="2" eaLnBrk="1" hangingPunct="1">
              <a:defRPr/>
            </a:pPr>
            <a:r>
              <a:rPr lang="en-US" altLang="en-US" sz="2600" dirty="0"/>
              <a:t>“Maggie, you seem to be feeling very sad.”</a:t>
            </a:r>
          </a:p>
          <a:p>
            <a:pPr lvl="2" eaLnBrk="1" hangingPunct="1">
              <a:defRPr/>
            </a:pPr>
            <a:r>
              <a:rPr lang="en-US" altLang="en-US" sz="2600" dirty="0"/>
              <a:t>Carson, thanks for sharing with me. I hear that you are annoyed that you have to take out the trash by 7:30 every night. I’d like to hear if you have an different idea.”</a:t>
            </a:r>
          </a:p>
          <a:p>
            <a:pPr eaLnBrk="1" hangingPunct="1">
              <a:buFontTx/>
              <a:buNone/>
              <a:defRPr/>
            </a:pPr>
            <a:endParaRPr lang="en-US" altLang="en-US" sz="2800" dirty="0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5258963-930E-EAFA-092A-23543CEA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AD3AE-E67D-47E3-9878-C7C414A0670B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45061" name="Text Box 10">
            <a:extLst>
              <a:ext uri="{FF2B5EF4-FFF2-40B4-BE49-F238E27FC236}">
                <a16:creationId xmlns:a16="http://schemas.microsoft.com/office/drawing/2014/main" id="{DCED07B8-E4E2-6056-D387-A4562BABA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5062" name="Text Box 12">
            <a:extLst>
              <a:ext uri="{FF2B5EF4-FFF2-40B4-BE49-F238E27FC236}">
                <a16:creationId xmlns:a16="http://schemas.microsoft.com/office/drawing/2014/main" id="{45F654AF-24CB-3DB9-433A-3BFC9A90E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F69C9D-A94A-C05C-43E7-5E73F492AE9D}"/>
              </a:ext>
            </a:extLst>
          </p:cNvPr>
          <p:cNvSpPr/>
          <p:nvPr/>
        </p:nvSpPr>
        <p:spPr>
          <a:xfrm>
            <a:off x="6286500" y="1417638"/>
            <a:ext cx="2667000" cy="48275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90B6D3-D923-5CAE-61C4-BA89822DC83A}"/>
              </a:ext>
            </a:extLst>
          </p:cNvPr>
          <p:cNvSpPr/>
          <p:nvPr/>
        </p:nvSpPr>
        <p:spPr>
          <a:xfrm>
            <a:off x="3890963" y="1406525"/>
            <a:ext cx="1976437" cy="48275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0F6F23-0831-B2DE-CB2E-E7042CB941DE}"/>
              </a:ext>
            </a:extLst>
          </p:cNvPr>
          <p:cNvSpPr/>
          <p:nvPr/>
        </p:nvSpPr>
        <p:spPr>
          <a:xfrm>
            <a:off x="236538" y="1417638"/>
            <a:ext cx="3192462" cy="4827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A9582-A4A8-4EC8-6948-1BB62890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Let’s practice!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D0E51-0243-8136-39C4-9FAE3A540BE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36538" y="1593850"/>
            <a:ext cx="3421062" cy="4525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800" b="1" dirty="0">
                <a:latin typeface="TimesNewRomanPS-BoldMT"/>
              </a:rPr>
              <a:t>CHILD SAYS</a:t>
            </a:r>
          </a:p>
          <a:p>
            <a:pPr>
              <a:defRPr/>
            </a:pPr>
            <a:r>
              <a:rPr lang="en-US" sz="1800" dirty="0">
                <a:latin typeface="TimesNewRomanPSMT"/>
              </a:rPr>
              <a:t>You never let me do anything!</a:t>
            </a:r>
          </a:p>
          <a:p>
            <a:pPr>
              <a:defRPr/>
            </a:pPr>
            <a:r>
              <a:rPr lang="en-US" sz="1800" dirty="0">
                <a:latin typeface="TimesNewRomanPSMT"/>
              </a:rPr>
              <a:t>I just don’t feel like doing anything today.</a:t>
            </a:r>
          </a:p>
          <a:p>
            <a:pPr>
              <a:defRPr/>
            </a:pPr>
            <a:r>
              <a:rPr lang="en-US" sz="1800" dirty="0">
                <a:latin typeface="TimesNewRomanPSMT"/>
              </a:rPr>
              <a:t>I made the basketball team today!</a:t>
            </a:r>
          </a:p>
          <a:p>
            <a:pPr>
              <a:defRPr/>
            </a:pPr>
            <a:r>
              <a:rPr lang="en-US" sz="1800" dirty="0">
                <a:latin typeface="TimesNewRomanPSMT"/>
              </a:rPr>
              <a:t>I wish I could swim like Mary.</a:t>
            </a:r>
          </a:p>
          <a:p>
            <a:pPr>
              <a:defRPr/>
            </a:pPr>
            <a:r>
              <a:rPr lang="en-US" sz="1800" dirty="0">
                <a:latin typeface="TimesNewRomanPSMT"/>
              </a:rPr>
              <a:t>The teacher gives us too much homework and I can’t do it.</a:t>
            </a:r>
          </a:p>
          <a:p>
            <a:pPr>
              <a:defRPr/>
            </a:pPr>
            <a:r>
              <a:rPr lang="en-US" sz="1800" dirty="0">
                <a:latin typeface="TimesNewRomanPSMT"/>
              </a:rPr>
              <a:t>I’m no good at school.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F60BE-C626-4682-12EA-63BAF674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E23BF-1F57-48C8-A4D4-0B306693411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BB83B9-A854-1701-ACE0-E577EFED9A03}"/>
              </a:ext>
            </a:extLst>
          </p:cNvPr>
          <p:cNvSpPr txBox="1"/>
          <p:nvPr/>
        </p:nvSpPr>
        <p:spPr>
          <a:xfrm>
            <a:off x="6286500" y="1593850"/>
            <a:ext cx="2667000" cy="1271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TimesNewRomanPS-BoldMT"/>
              </a:rPr>
              <a:t>PARENT’S RESPONSE</a:t>
            </a:r>
          </a:p>
          <a:p>
            <a:pPr marL="182563" indent="-182563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TimesNewRomanPSMT"/>
              </a:rPr>
              <a:t>You feel irritated that I won’t let you go to a friend’s house.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526D55F-7D16-F9C9-450E-6D0BFA1E2C33}"/>
              </a:ext>
            </a:extLst>
          </p:cNvPr>
          <p:cNvSpPr txBox="1">
            <a:spLocks/>
          </p:cNvSpPr>
          <p:nvPr/>
        </p:nvSpPr>
        <p:spPr bwMode="auto">
          <a:xfrm>
            <a:off x="4000500" y="1593850"/>
            <a:ext cx="17145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82563" indent="-182563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 panose="05000000000000000000" pitchFamily="2" charset="2"/>
              <a:buNone/>
              <a:defRPr/>
            </a:pPr>
            <a:r>
              <a:rPr lang="en-US" sz="1800" b="1" dirty="0">
                <a:latin typeface="TimesNewRomanPS-BoldMT"/>
              </a:rPr>
              <a:t>CHILD FEELS</a:t>
            </a:r>
          </a:p>
          <a:p>
            <a:pPr defTabSz="914400">
              <a:defRPr/>
            </a:pPr>
            <a:r>
              <a:rPr lang="en-US" sz="1800" dirty="0">
                <a:latin typeface="TimesNewRomanPSMT"/>
              </a:rPr>
              <a:t>Irritated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C0B2E8D-86CC-A847-3BFD-A12CEAB8C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920" y="274638"/>
            <a:ext cx="825788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Communicating With Respect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8C319E8-89E9-3369-0E5F-77C3202AB8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668463"/>
            <a:ext cx="4829175" cy="4525962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The key to healthy communication is to communicate your thoughts and feelings to your children in a manner that does not hurt them or cause them to think less of themselves.</a:t>
            </a:r>
          </a:p>
        </p:txBody>
      </p:sp>
      <p:pic>
        <p:nvPicPr>
          <p:cNvPr id="12292" name="Picture 13" descr="Close-up of smiling father and son outdoors">
            <a:extLst>
              <a:ext uri="{FF2B5EF4-FFF2-40B4-BE49-F238E27FC236}">
                <a16:creationId xmlns:a16="http://schemas.microsoft.com/office/drawing/2014/main" id="{8C43886F-ACD2-B1AA-9833-189D3E9BB8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713" y="1798638"/>
            <a:ext cx="3200400" cy="2133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B197F16-FEEE-26BB-1ECA-7CB9FD5E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6F376-52D9-435D-A9A7-34F9AA85190C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12294" name="Text Box 10">
            <a:extLst>
              <a:ext uri="{FF2B5EF4-FFF2-40B4-BE49-F238E27FC236}">
                <a16:creationId xmlns:a16="http://schemas.microsoft.com/office/drawing/2014/main" id="{E2714DF2-A16F-A7BC-C36A-474764185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5" name="Text Box 12">
            <a:extLst>
              <a:ext uri="{FF2B5EF4-FFF2-40B4-BE49-F238E27FC236}">
                <a16:creationId xmlns:a16="http://schemas.microsoft.com/office/drawing/2014/main" id="{AA7EEDF5-068B-6354-E5F3-5CE861AB8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2296" name="Picture 13" descr="Child sitting on a couch">
            <a:extLst>
              <a:ext uri="{FF2B5EF4-FFF2-40B4-BE49-F238E27FC236}">
                <a16:creationId xmlns:a16="http://schemas.microsoft.com/office/drawing/2014/main" id="{F229BA0F-5A5D-C54D-B36A-538ADAA8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4102100"/>
            <a:ext cx="320198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FF4B91A-E6C8-0085-3E2C-3B5116390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Inappropriate</a:t>
            </a:r>
            <a:r>
              <a:rPr lang="en-US" altLang="en-US" dirty="0"/>
              <a:t> Use of You Messages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7540FDE-545F-B1A7-561C-131EB3F45C5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7924800" cy="40386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When we have feelings of discomfort, it’s often difficult to take full responsibility for  the feelings.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It’s easier and much safer to blame someone else for the way we feel.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DBD69B43-6D72-BEC8-FCE2-AEE9E716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05229-4AB0-45CB-9C3D-C72C13F88D39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49157" name="Text Box 10">
            <a:extLst>
              <a:ext uri="{FF2B5EF4-FFF2-40B4-BE49-F238E27FC236}">
                <a16:creationId xmlns:a16="http://schemas.microsoft.com/office/drawing/2014/main" id="{E96B4E11-E3A8-FCD7-873B-67DDAF272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9158" name="Text Box 12">
            <a:extLst>
              <a:ext uri="{FF2B5EF4-FFF2-40B4-BE49-F238E27FC236}">
                <a16:creationId xmlns:a16="http://schemas.microsoft.com/office/drawing/2014/main" id="{711A77A6-7E96-C67A-57A6-0E6D39B97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49159" name="Picture 9" descr="Have you ever regretted becoming a parent? - Complete Wellbeing">
            <a:extLst>
              <a:ext uri="{FF2B5EF4-FFF2-40B4-BE49-F238E27FC236}">
                <a16:creationId xmlns:a16="http://schemas.microsoft.com/office/drawing/2014/main" id="{B6BCFAD1-9F53-2D8F-5E8F-4CB6F0357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43363"/>
            <a:ext cx="42449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3AF5440-9122-B163-A0FF-790958AD6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Inappropriate</a:t>
            </a:r>
            <a:r>
              <a:rPr lang="en-US" altLang="en-US" dirty="0"/>
              <a:t> Use of You Messages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EF17FAA-B1C4-9141-7AD7-0F105A8C455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828800"/>
            <a:ext cx="8382000" cy="42973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dirty="0"/>
              <a:t>Statements like: </a:t>
            </a:r>
          </a:p>
          <a:p>
            <a:pPr lvl="2" eaLnBrk="1" hangingPunct="1">
              <a:defRPr/>
            </a:pPr>
            <a:r>
              <a:rPr lang="en-US" altLang="en-US" sz="2600" dirty="0"/>
              <a:t>“You made me angry.”</a:t>
            </a:r>
          </a:p>
          <a:p>
            <a:pPr lvl="2" eaLnBrk="1" hangingPunct="1">
              <a:defRPr/>
            </a:pPr>
            <a:r>
              <a:rPr lang="en-US" altLang="en-US" sz="2600" dirty="0"/>
              <a:t>“You made me lose control.”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600" dirty="0"/>
              <a:t>are good examples of You Messages that are blaming.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dirty="0"/>
              <a:t>They are the adult version of the child’s “He made me do it.” </a:t>
            </a:r>
          </a:p>
        </p:txBody>
      </p:sp>
      <p:sp>
        <p:nvSpPr>
          <p:cNvPr id="51204" name="Text Box 10">
            <a:extLst>
              <a:ext uri="{FF2B5EF4-FFF2-40B4-BE49-F238E27FC236}">
                <a16:creationId xmlns:a16="http://schemas.microsoft.com/office/drawing/2014/main" id="{39F6B7C4-4FF3-92FF-835D-5E7DBDCE4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1205" name="Text Box 11">
            <a:extLst>
              <a:ext uri="{FF2B5EF4-FFF2-40B4-BE49-F238E27FC236}">
                <a16:creationId xmlns:a16="http://schemas.microsoft.com/office/drawing/2014/main" id="{1DC12AE7-F0A5-531E-843D-9038B255D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F64F18D-2CEA-D9BA-031D-47B890683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Let’s practice!</a:t>
            </a:r>
            <a:endParaRPr lang="en-US" altLang="en-US" b="1" dirty="0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1B7F1F12-B9A5-1717-AEB7-C166590932A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19100" y="1417638"/>
            <a:ext cx="8382000" cy="429736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NewRomanPSMT"/>
              </a:rPr>
              <a:t>Sarah, 11, keeps leaving her glasses at school.</a:t>
            </a:r>
          </a:p>
          <a:p>
            <a:pPr>
              <a:defRPr/>
            </a:pPr>
            <a:r>
              <a:rPr lang="en-US" sz="2400" i="1" dirty="0">
                <a:latin typeface="TimesNewRomanPS-ItalicMT"/>
              </a:rPr>
              <a:t>You Message: </a:t>
            </a:r>
            <a:r>
              <a:rPr lang="en-US" sz="2400" dirty="0">
                <a:latin typeface="TimesNewRomanPSMT"/>
              </a:rPr>
              <a:t>“I’ve told you repeatedly to bring home your glasses! Why can’t you ever remember anything!</a:t>
            </a:r>
          </a:p>
          <a:p>
            <a:pPr>
              <a:defRPr/>
            </a:pPr>
            <a:r>
              <a:rPr lang="en-US" sz="2400" b="1" dirty="0">
                <a:latin typeface="TimesNewRomanPS-BoldMT"/>
              </a:rPr>
              <a:t>I-Statement: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b="1" dirty="0">
              <a:latin typeface="TimesNewRomanPS-BoldMT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NewRomanPSMT"/>
              </a:rPr>
              <a:t>Bill, 16, has been on the computer too long and no one else can use it.</a:t>
            </a:r>
          </a:p>
          <a:p>
            <a:pPr>
              <a:defRPr/>
            </a:pPr>
            <a:r>
              <a:rPr lang="en-US" sz="2400" i="1" dirty="0">
                <a:latin typeface="TimesNewRomanPS-ItalicMT"/>
              </a:rPr>
              <a:t>You Message: </a:t>
            </a:r>
            <a:r>
              <a:rPr lang="en-US" sz="2400" dirty="0">
                <a:latin typeface="TimesNewRomanPSMT"/>
              </a:rPr>
              <a:t>“Get off the computer! You have tied it up long enough. You don't even care about how the rest of us feel!”</a:t>
            </a:r>
          </a:p>
          <a:p>
            <a:pPr>
              <a:defRPr/>
            </a:pPr>
            <a:r>
              <a:rPr lang="en-US" sz="2400" b="1" dirty="0">
                <a:latin typeface="TimesNewRomanPS-BoldMT"/>
              </a:rPr>
              <a:t>I-Statement: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CA78139-970C-A085-AC5B-88E1E9EE8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Let’s practice!</a:t>
            </a:r>
            <a:endParaRPr lang="en-US" altLang="en-US" b="1" dirty="0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64BABB48-066A-4517-BB56-0B35B9E720F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19100" y="1417638"/>
            <a:ext cx="8382000" cy="429736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NewRomanPSMT"/>
              </a:rPr>
              <a:t>Jose, 7, and his friends are playing loudly, which is making it difficult for the parents to have a conversation.</a:t>
            </a:r>
          </a:p>
          <a:p>
            <a:pPr>
              <a:defRPr/>
            </a:pPr>
            <a:r>
              <a:rPr lang="en-US" sz="2400" i="1" dirty="0">
                <a:latin typeface="TimesNewRomanPS-ItalicMT"/>
              </a:rPr>
              <a:t>You Message: </a:t>
            </a:r>
            <a:r>
              <a:rPr lang="en-US" sz="2400" dirty="0">
                <a:latin typeface="TimesNewRomanPSMT"/>
              </a:rPr>
              <a:t>“Why can’t you kids just shut up! Can’t you see we are trying to talk in here?”</a:t>
            </a:r>
          </a:p>
          <a:p>
            <a:pPr>
              <a:defRPr/>
            </a:pPr>
            <a:r>
              <a:rPr lang="en-US" sz="2400" b="1" dirty="0">
                <a:latin typeface="TimesNewRomanPS-BoldMT"/>
              </a:rPr>
              <a:t>I-Statement:</a:t>
            </a:r>
          </a:p>
          <a:p>
            <a:pPr>
              <a:defRPr/>
            </a:pPr>
            <a:endParaRPr lang="en-US" sz="2400" b="1" dirty="0">
              <a:latin typeface="TimesNewRomanPS-BoldMT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NewRomanPSMT"/>
              </a:rPr>
              <a:t>Angela, 14, promised to clean her room before going to a friend’s house, but she never got it done.</a:t>
            </a:r>
          </a:p>
          <a:p>
            <a:pPr>
              <a:defRPr/>
            </a:pPr>
            <a:r>
              <a:rPr lang="en-US" sz="2400" i="1" dirty="0">
                <a:latin typeface="TimesNewRomanPS-ItalicMT"/>
              </a:rPr>
              <a:t>You Message: </a:t>
            </a:r>
            <a:r>
              <a:rPr lang="en-US" sz="2400" dirty="0">
                <a:latin typeface="TimesNewRomanPSMT"/>
              </a:rPr>
              <a:t>“You do everything you want to do, but you never do anything for me.”</a:t>
            </a:r>
          </a:p>
          <a:p>
            <a:pPr>
              <a:defRPr/>
            </a:pPr>
            <a:r>
              <a:rPr lang="en-US" sz="2400" b="1" dirty="0">
                <a:latin typeface="TimesNewRomanPS-BoldMT"/>
              </a:rPr>
              <a:t>I-Statement: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C351422-FB30-D191-7B7C-BC9100D3D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Constructive Communication 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03A085C-3E77-AEC8-BBFC-7E0C2E53D5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19250"/>
            <a:ext cx="8229600" cy="42211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Essentially, we have two choices when we have to tell another person something about them that need improvement.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The first choice is to say what we have to say to the other person </a:t>
            </a:r>
            <a:r>
              <a:rPr lang="en-US" altLang="en-US" sz="2600" b="1" i="1"/>
              <a:t>without regard</a:t>
            </a:r>
            <a:r>
              <a:rPr lang="en-US" altLang="en-US" sz="2600"/>
              <a:t> for the other person’s feelings.</a:t>
            </a:r>
          </a:p>
        </p:txBody>
      </p:sp>
      <p:pic>
        <p:nvPicPr>
          <p:cNvPr id="57348" name="Picture 18">
            <a:extLst>
              <a:ext uri="{FF2B5EF4-FFF2-40B4-BE49-F238E27FC236}">
                <a16:creationId xmlns:a16="http://schemas.microsoft.com/office/drawing/2014/main" id="{A9C89721-A28D-8324-6FA5-0E680FFE46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4495800"/>
            <a:ext cx="3200400" cy="213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1B94CDA-34C4-594C-A8C3-CD19988A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EFD9F-4273-4432-A736-7CC5465FDA93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57350" name="Text Box 10">
            <a:extLst>
              <a:ext uri="{FF2B5EF4-FFF2-40B4-BE49-F238E27FC236}">
                <a16:creationId xmlns:a16="http://schemas.microsoft.com/office/drawing/2014/main" id="{8E905EC9-8B17-1EBB-230F-541ED5C3D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D73404ED-F9FD-2A65-125D-132103AC6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Constructive Communication 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198D3463-B59D-E569-2625-58400174FF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8001000" cy="13716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The second choice is to say what we have to say to the other person </a:t>
            </a:r>
            <a:r>
              <a:rPr lang="en-US" altLang="en-US" sz="2600" b="1" i="1"/>
              <a:t>with regard</a:t>
            </a:r>
            <a:r>
              <a:rPr lang="en-US" altLang="en-US" sz="2600"/>
              <a:t> for the other person’s feelings.  This style is referred to as </a:t>
            </a:r>
            <a:r>
              <a:rPr lang="en-US" altLang="en-US" sz="2600" b="1"/>
              <a:t>Caring</a:t>
            </a:r>
            <a:r>
              <a:rPr lang="en-US" altLang="en-US" sz="2600"/>
              <a:t> </a:t>
            </a:r>
            <a:r>
              <a:rPr lang="en-US" altLang="en-US" sz="2600" b="1"/>
              <a:t>Confrontation</a:t>
            </a:r>
            <a:r>
              <a:rPr lang="en-US" altLang="en-US" sz="2600"/>
              <a:t>.</a:t>
            </a:r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778CD193-7869-8CD4-3168-0E938A6E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83465-3063-4A05-B16B-8B6CE525B50E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59397" name="Text Box 10">
            <a:extLst>
              <a:ext uri="{FF2B5EF4-FFF2-40B4-BE49-F238E27FC236}">
                <a16:creationId xmlns:a16="http://schemas.microsoft.com/office/drawing/2014/main" id="{6674A682-A834-0304-679C-FBA43AD34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9398" name="Text Box 11">
            <a:extLst>
              <a:ext uri="{FF2B5EF4-FFF2-40B4-BE49-F238E27FC236}">
                <a16:creationId xmlns:a16="http://schemas.microsoft.com/office/drawing/2014/main" id="{F4E0AC5E-CBD5-AA1D-0E1D-17098BF51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59399" name="Picture 11" descr="Discipline strategies for teenagers | Raising Children Network">
            <a:extLst>
              <a:ext uri="{FF2B5EF4-FFF2-40B4-BE49-F238E27FC236}">
                <a16:creationId xmlns:a16="http://schemas.microsoft.com/office/drawing/2014/main" id="{D91EFB91-0057-9218-3226-D0B22EF31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76638"/>
            <a:ext cx="53467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334E38B-ECF1-A1D0-CB2D-8B2DFCDDB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What’s wrong with criticizing others?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115E3843-1ABF-8D67-D305-D178E8793C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17638"/>
            <a:ext cx="5486400" cy="4221162"/>
          </a:xfrm>
        </p:spPr>
        <p:txBody>
          <a:bodyPr/>
          <a:lstStyle/>
          <a:p>
            <a:pPr lvl="1" eaLnBrk="1" hangingPunct="1"/>
            <a:r>
              <a:rPr lang="en-US" altLang="en-US" sz="2600"/>
              <a:t>Criticism hurts. </a:t>
            </a:r>
          </a:p>
          <a:p>
            <a:pPr lvl="1" eaLnBrk="1" hangingPunct="1"/>
            <a:r>
              <a:rPr lang="en-US" altLang="en-US" sz="2600"/>
              <a:t>Criticism destroys. </a:t>
            </a:r>
          </a:p>
          <a:p>
            <a:pPr lvl="1" eaLnBrk="1" hangingPunct="1"/>
            <a:r>
              <a:rPr lang="en-US" altLang="en-US" sz="2600"/>
              <a:t>Criticism blames. </a:t>
            </a:r>
          </a:p>
          <a:p>
            <a:pPr lvl="1" eaLnBrk="1" hangingPunct="1"/>
            <a:r>
              <a:rPr lang="en-US" altLang="en-US" sz="2600"/>
              <a:t>Criticism closes people up. </a:t>
            </a:r>
          </a:p>
          <a:p>
            <a:pPr lvl="1" eaLnBrk="1" hangingPunct="1"/>
            <a:r>
              <a:rPr lang="en-US" altLang="en-US" sz="2600"/>
              <a:t>Criticism creates anger in others. 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F74FCC0-1C19-5EC9-ABB3-108BB9B2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0F93E-5118-4454-9833-3BF47D8BFEAD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61445" name="Picture 8" descr="Parental Criticism may Affect Children's Attention to Emotional Facial  Expression">
            <a:extLst>
              <a:ext uri="{FF2B5EF4-FFF2-40B4-BE49-F238E27FC236}">
                <a16:creationId xmlns:a16="http://schemas.microsoft.com/office/drawing/2014/main" id="{442033F8-5610-ACE4-C94A-98DCC683D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2560638"/>
            <a:ext cx="35052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7EB6ED39-3063-AA82-8C8D-3F609AB2A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Confrontation: It Feels So Good! 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618B95B3-FE5E-E0CB-1D77-D4D06C46A0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8153400" cy="4221163"/>
          </a:xfrm>
        </p:spPr>
        <p:txBody>
          <a:bodyPr/>
          <a:lstStyle/>
          <a:p>
            <a:pPr eaLnBrk="1" hangingPunct="1"/>
            <a:r>
              <a:rPr lang="en-US" altLang="en-US" sz="2600"/>
              <a:t>Caring Confrontation is a process by which you tell your child or anyone else how you feel, or what you need, or want or observe, without tearing them down. </a:t>
            </a:r>
          </a:p>
          <a:p>
            <a:pPr eaLnBrk="1" hangingPunct="1"/>
            <a:r>
              <a:rPr lang="en-US" altLang="en-US" sz="2600"/>
              <a:t>To respectfully confront others is to let them know your thoughts and feelings in a way that communicates respect for them as people. 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D8029ED-724B-4808-25C9-510F1199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68D20-4504-4FFB-9E08-834331494A4F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63493" name="Text Box 10">
            <a:extLst>
              <a:ext uri="{FF2B5EF4-FFF2-40B4-BE49-F238E27FC236}">
                <a16:creationId xmlns:a16="http://schemas.microsoft.com/office/drawing/2014/main" id="{8D0F356A-DC27-6AD5-DCCC-70E6F91A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3494" name="Text Box 11">
            <a:extLst>
              <a:ext uri="{FF2B5EF4-FFF2-40B4-BE49-F238E27FC236}">
                <a16:creationId xmlns:a16="http://schemas.microsoft.com/office/drawing/2014/main" id="{2020DDEC-07A2-3130-C671-407F97EA7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0AFFFA0-C4EC-2C5D-B3F7-3D48C2275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Confrontation works better than criticism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CD80B54-F064-FE4A-567E-B0BEA715F9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8382000" cy="4495800"/>
          </a:xfrm>
        </p:spPr>
        <p:txBody>
          <a:bodyPr/>
          <a:lstStyle/>
          <a:p>
            <a:pPr eaLnBrk="1" hangingPunct="1"/>
            <a:r>
              <a:rPr lang="en-US" altLang="en-US" sz="2600"/>
              <a:t>Confrontation communicates respect for the other person. </a:t>
            </a:r>
          </a:p>
          <a:p>
            <a:pPr eaLnBrk="1" hangingPunct="1"/>
            <a:r>
              <a:rPr lang="en-US" altLang="en-US" sz="2600"/>
              <a:t>Confrontation helps people listen. </a:t>
            </a:r>
          </a:p>
          <a:p>
            <a:pPr eaLnBrk="1" hangingPunct="1"/>
            <a:r>
              <a:rPr lang="en-US" altLang="en-US" sz="2600"/>
              <a:t>Confrontation provides useful information.</a:t>
            </a:r>
          </a:p>
          <a:p>
            <a:pPr eaLnBrk="1" hangingPunct="1"/>
            <a:r>
              <a:rPr lang="en-US" altLang="en-US" sz="2600"/>
              <a:t>Confrontation generally promotes a friendship. </a:t>
            </a:r>
          </a:p>
          <a:p>
            <a:pPr eaLnBrk="1" hangingPunct="1"/>
            <a:r>
              <a:rPr lang="en-US" altLang="en-US" sz="2600"/>
              <a:t>Confrontation promotes change. </a:t>
            </a:r>
          </a:p>
          <a:p>
            <a:pPr eaLnBrk="1" hangingPunct="1"/>
            <a:r>
              <a:rPr lang="en-US" altLang="en-US" sz="2600"/>
              <a:t>Confrontation is based out of respect. 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DCFE785C-AE74-87A2-07B2-23973B9E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3C479-FF8A-4072-8B88-CEF2BCD70DB2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65541" name="Text Box 10">
            <a:extLst>
              <a:ext uri="{FF2B5EF4-FFF2-40B4-BE49-F238E27FC236}">
                <a16:creationId xmlns:a16="http://schemas.microsoft.com/office/drawing/2014/main" id="{FEB91A21-8C81-A1A7-1EC2-0848B6BBB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5542" name="Text Box 11">
            <a:extLst>
              <a:ext uri="{FF2B5EF4-FFF2-40B4-BE49-F238E27FC236}">
                <a16:creationId xmlns:a16="http://schemas.microsoft.com/office/drawing/2014/main" id="{C3A1FA35-A550-BE17-1EEB-35B2F3030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39712D6-7729-4DD2-E206-64DD5D3A0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Negotiation and Compromise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2B0349A9-F345-4F8E-E406-5032781DF2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98588"/>
            <a:ext cx="8305800" cy="4221162"/>
          </a:xfrm>
        </p:spPr>
        <p:txBody>
          <a:bodyPr/>
          <a:lstStyle/>
          <a:p>
            <a:pPr eaLnBrk="1" hangingPunct="1"/>
            <a:r>
              <a:rPr lang="en-US" altLang="en-US" sz="2600"/>
              <a:t>Not always agreeing on things is normal.  </a:t>
            </a:r>
          </a:p>
          <a:p>
            <a:pPr eaLnBrk="1" hangingPunct="1"/>
            <a:r>
              <a:rPr lang="en-US" altLang="en-US" sz="2600"/>
              <a:t>A nurturing family will attempt to work out their differences – not fight over them. </a:t>
            </a:r>
          </a:p>
        </p:txBody>
      </p:sp>
      <p:pic>
        <p:nvPicPr>
          <p:cNvPr id="67588" name="Picture 15">
            <a:extLst>
              <a:ext uri="{FF2B5EF4-FFF2-40B4-BE49-F238E27FC236}">
                <a16:creationId xmlns:a16="http://schemas.microsoft.com/office/drawing/2014/main" id="{8D9D22A4-2CDC-79C8-46B4-690AB775C1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657600"/>
            <a:ext cx="3505200" cy="28035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0F4AE6D-F8D5-AF24-2A46-5DAA38FC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11A8D-1F2C-42FE-B572-0C8579741851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4EB2681-F622-8AE9-2F2D-3BE5EF9E56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You Make Me This, You Make Me That…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DD0E593-0011-1D1D-DC51-96166DB8468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1981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There is a problem when you begin any communication with “You make me…” </a:t>
            </a:r>
          </a:p>
          <a:p>
            <a:pPr lvl="1" eaLnBrk="1" hangingPunct="1"/>
            <a:r>
              <a:rPr lang="en-US" altLang="en-US" sz="2400"/>
              <a:t>“You make me” is blaming.</a:t>
            </a:r>
          </a:p>
          <a:p>
            <a:pPr lvl="1" eaLnBrk="1" hangingPunct="1"/>
            <a:r>
              <a:rPr lang="en-US" altLang="en-US" sz="2400"/>
              <a:t>“You make me” is powerlessness.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EB348D8-7620-F01B-02E6-AE8AD8E2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F48C1-64AF-4CD0-A3F9-DD6D771781AB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53B95-9DB6-DDE3-E0E1-1754DB42C4C9}"/>
              </a:ext>
            </a:extLst>
          </p:cNvPr>
          <p:cNvSpPr txBox="1"/>
          <p:nvPr/>
        </p:nvSpPr>
        <p:spPr>
          <a:xfrm>
            <a:off x="457200" y="3592513"/>
            <a:ext cx="7545388" cy="302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600" dirty="0"/>
              <a:t>Blaming children for the way the parents feel:</a:t>
            </a:r>
          </a:p>
          <a:p>
            <a:pPr lvl="1" indent="-182563" ea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+mn-lt"/>
              </a:rPr>
              <a:t>Shows parents have less power and children have more power in determining how and what parents feel.  </a:t>
            </a:r>
          </a:p>
          <a:p>
            <a:pPr lvl="1" indent="-182563" ea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+mn-lt"/>
              </a:rPr>
              <a:t>Blaming causes your child to have more responsibility than is appropriate.</a:t>
            </a:r>
          </a:p>
          <a:p>
            <a:pPr lvl="1" indent="-182563" ea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+mn-lt"/>
              </a:rPr>
              <a:t>Blaming can cause children to become people pleasers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FD5C312-B153-22FF-29CF-DFB87BB4D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Negotiation and Compromise  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DF05BB7-E318-8FBE-1664-78DF1D0445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8077200" cy="4221163"/>
          </a:xfrm>
        </p:spPr>
        <p:txBody>
          <a:bodyPr/>
          <a:lstStyle/>
          <a:p>
            <a:pPr eaLnBrk="1" hangingPunct="1"/>
            <a:r>
              <a:rPr lang="en-US" altLang="en-US" sz="2600"/>
              <a:t>There is no magic formula to getting everyone to agree on everything all the time.  </a:t>
            </a:r>
          </a:p>
          <a:p>
            <a:pPr eaLnBrk="1" hangingPunct="1"/>
            <a:r>
              <a:rPr lang="en-US" altLang="en-US" sz="2600"/>
              <a:t>There is a way of trying to achieve a solution to opposing views.</a:t>
            </a:r>
          </a:p>
          <a:p>
            <a:pPr eaLnBrk="1" hangingPunct="1"/>
            <a:r>
              <a:rPr lang="en-US" altLang="en-US" sz="2600"/>
              <a:t>This process is called </a:t>
            </a:r>
            <a:r>
              <a:rPr lang="en-US" altLang="en-US" sz="2600" b="1"/>
              <a:t>Negotiation</a:t>
            </a:r>
            <a:r>
              <a:rPr lang="en-US" altLang="en-US" sz="2600"/>
              <a:t>. </a:t>
            </a:r>
          </a:p>
        </p:txBody>
      </p:sp>
      <p:pic>
        <p:nvPicPr>
          <p:cNvPr id="69636" name="Picture 15">
            <a:extLst>
              <a:ext uri="{FF2B5EF4-FFF2-40B4-BE49-F238E27FC236}">
                <a16:creationId xmlns:a16="http://schemas.microsoft.com/office/drawing/2014/main" id="{E4347DEA-59E5-CEE0-4D49-3006B88EDC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4648200"/>
            <a:ext cx="2971800" cy="198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CB8A076-D306-41C4-2770-5794CA6B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6E0B5-B6C1-418A-82C7-FBA8B022E4E5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69638" name="Text Box 10">
            <a:extLst>
              <a:ext uri="{FF2B5EF4-FFF2-40B4-BE49-F238E27FC236}">
                <a16:creationId xmlns:a16="http://schemas.microsoft.com/office/drawing/2014/main" id="{31464648-2E6E-196B-7058-5C3AA320B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9639" name="Text Box 11">
            <a:extLst>
              <a:ext uri="{FF2B5EF4-FFF2-40B4-BE49-F238E27FC236}">
                <a16:creationId xmlns:a16="http://schemas.microsoft.com/office/drawing/2014/main" id="{C37EAFE4-D15F-C976-DDEF-980F90CD7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9C280-7903-E812-E656-8A1435D4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174CE-BF64-4780-83D9-3B98C8DDB80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6" name="Online Media 5" title="Kid Negotiation Program | The Dad">
            <a:hlinkClick r:id="" action="ppaction://media"/>
            <a:extLst>
              <a:ext uri="{FF2B5EF4-FFF2-40B4-BE49-F238E27FC236}">
                <a16:creationId xmlns:a16="http://schemas.microsoft.com/office/drawing/2014/main" id="{A1DAB968-C800-877C-F034-A49F66343B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4775" y="1143000"/>
            <a:ext cx="6394450" cy="361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5CD84EC-4EFE-A03B-BB6A-8C8267616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Steps for Negotiation and Compromise 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1C7851A-76E8-CA07-0EB4-C66FDB9DFA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4175" y="1382713"/>
            <a:ext cx="7239000" cy="4221162"/>
          </a:xfrm>
        </p:spPr>
        <p:txBody>
          <a:bodyPr/>
          <a:lstStyle/>
          <a:p>
            <a:pPr marL="533400" indent="-533400" eaLnBrk="1" hangingPunct="1"/>
            <a:r>
              <a:rPr lang="en-US" altLang="en-US" sz="2600"/>
              <a:t>When asking for something or stating a view, first determine if there is a difference of opinion between you and your child.</a:t>
            </a:r>
          </a:p>
          <a:p>
            <a:pPr marL="533400" indent="-533400" eaLnBrk="1" hangingPunct="1">
              <a:buFontTx/>
              <a:buNone/>
            </a:pPr>
            <a:endParaRPr lang="en-US" altLang="en-US" sz="2600"/>
          </a:p>
          <a:p>
            <a:pPr marL="533400" indent="-533400" eaLnBrk="1" hangingPunct="1"/>
            <a:r>
              <a:rPr lang="en-US" altLang="en-US" sz="2600"/>
              <a:t>State your views and what you think the views of your children are.  Remember to confront and not be critical.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CB7048F-7449-DCE1-F031-93A16414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BB7FF-C81A-4FA7-9C38-570B2C668EE6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72709" name="Text Box 10">
            <a:extLst>
              <a:ext uri="{FF2B5EF4-FFF2-40B4-BE49-F238E27FC236}">
                <a16:creationId xmlns:a16="http://schemas.microsoft.com/office/drawing/2014/main" id="{DE71710C-3907-81EF-65A7-948F94666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5A9DDE2-DFE7-465C-9B83-1FB592AA8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Steps for Negotiation and Compromise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B9FCB1D-25B1-EA68-53A5-0503F5261C1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7010400" cy="4144963"/>
          </a:xfrm>
        </p:spPr>
        <p:txBody>
          <a:bodyPr/>
          <a:lstStyle/>
          <a:p>
            <a:pPr eaLnBrk="1" hangingPunct="1"/>
            <a:r>
              <a:rPr lang="en-US" altLang="en-US" sz="2600"/>
              <a:t>Ask your child if your impression of the problem and your understanding of their views are accurate. </a:t>
            </a:r>
          </a:p>
          <a:p>
            <a:pPr eaLnBrk="1" hangingPunct="1">
              <a:buFontTx/>
              <a:buNone/>
            </a:pPr>
            <a:endParaRPr lang="en-US" altLang="en-US" sz="2600"/>
          </a:p>
          <a:p>
            <a:pPr eaLnBrk="1" hangingPunct="1"/>
            <a:r>
              <a:rPr lang="en-US" altLang="en-US" sz="2600"/>
              <a:t>Offer a compromise.  Be sure to take into account their views, as well as your own.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74756" name="Text Box 10">
            <a:extLst>
              <a:ext uri="{FF2B5EF4-FFF2-40B4-BE49-F238E27FC236}">
                <a16:creationId xmlns:a16="http://schemas.microsoft.com/office/drawing/2014/main" id="{6D283626-F1FC-57C5-3A2D-1E1A08A9B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4757" name="Text Box 11">
            <a:extLst>
              <a:ext uri="{FF2B5EF4-FFF2-40B4-BE49-F238E27FC236}">
                <a16:creationId xmlns:a16="http://schemas.microsoft.com/office/drawing/2014/main" id="{697DBE2D-596C-8D76-9646-4A08FA252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4758" name="Text Box 12">
            <a:extLst>
              <a:ext uri="{FF2B5EF4-FFF2-40B4-BE49-F238E27FC236}">
                <a16:creationId xmlns:a16="http://schemas.microsoft.com/office/drawing/2014/main" id="{9998C707-4944-218E-1FF4-7B6C9F35C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84F894D-EB61-F306-AD72-9D4635D33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914" y="181832"/>
            <a:ext cx="8153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Negotiation example – step 1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5643829-E66F-EACB-18F2-7424E339180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143000"/>
            <a:ext cx="8153400" cy="4144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Listening and talking during negotiations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Actively listen to your child’s views first without interrupting.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Express your views, and ask your child to tell you more about theirs.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Take a break if things get tense or you can’t reach a compromise. </a:t>
            </a:r>
            <a:endParaRPr lang="en-US" altLang="en-US" sz="2400" b="1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en-US" altLang="en-US"/>
          </a:p>
        </p:txBody>
      </p:sp>
      <p:pic>
        <p:nvPicPr>
          <p:cNvPr id="76804" name="Picture 2" descr="qoh-step-1-image -">
            <a:extLst>
              <a:ext uri="{FF2B5EF4-FFF2-40B4-BE49-F238E27FC236}">
                <a16:creationId xmlns:a16="http://schemas.microsoft.com/office/drawing/2014/main" id="{C1E67F84-BA61-18DC-7FBE-96AE36DDF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3900488"/>
            <a:ext cx="24003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97C06BE-2657-DD42-2AF2-14E7F77A0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914" y="181832"/>
            <a:ext cx="8153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Negotiation example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52CA5DA3-5FCD-536A-23A3-3A8E267AAB7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25463" y="1143000"/>
            <a:ext cx="8153400" cy="4144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Reaching decisions you can both accept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Be clear about what is and isn’t negotiable.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Think of a range of options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Show that you’re willing to compromise and that you want to agree on something that you can both accept.</a:t>
            </a:r>
          </a:p>
          <a:p>
            <a:pPr eaLnBrk="1" hangingPunct="1"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en-US" altLang="en-US"/>
          </a:p>
        </p:txBody>
      </p:sp>
      <p:pic>
        <p:nvPicPr>
          <p:cNvPr id="78852" name="Picture 2" descr="Tutorial - How To Track Quality-of-Turnover (Easy Instructions) -">
            <a:extLst>
              <a:ext uri="{FF2B5EF4-FFF2-40B4-BE49-F238E27FC236}">
                <a16:creationId xmlns:a16="http://schemas.microsoft.com/office/drawing/2014/main" id="{A5ACE55F-0B9D-8EF9-6605-404084305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95675"/>
            <a:ext cx="2728913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1981F26-8DE7-BFF0-8FC6-76D52A2A0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914" y="181832"/>
            <a:ext cx="8153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Negotiation example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E561F263-4ABD-2D99-865E-AB1676F5C67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143000"/>
            <a:ext cx="8153400" cy="4144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When you’ve reached a decision: next steps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Clearly state the decision that you and your child have agreed 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Discuss and agree on the consequences if the agreement is broken.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End on a positive note even if the negotiation wasn’t perfect.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Notice when your child sticks to the agreement and praise them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en-US" altLang="en-US"/>
          </a:p>
        </p:txBody>
      </p:sp>
      <p:pic>
        <p:nvPicPr>
          <p:cNvPr id="80900" name="Picture 2" descr="Growth Track — New Life Church">
            <a:extLst>
              <a:ext uri="{FF2B5EF4-FFF2-40B4-BE49-F238E27FC236}">
                <a16:creationId xmlns:a16="http://schemas.microsoft.com/office/drawing/2014/main" id="{62B8D1E6-A4A1-3CC8-D41F-B0EE6ABE7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4437063"/>
            <a:ext cx="21145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6650771-705A-8418-BD03-DD23ED43B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Compromising Your Values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F0E7FE9D-2688-E41E-C449-FB803BA1BC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70000"/>
            <a:ext cx="4038600" cy="4953000"/>
          </a:xfrm>
        </p:spPr>
        <p:txBody>
          <a:bodyPr/>
          <a:lstStyle/>
          <a:p>
            <a:pPr eaLnBrk="1" hangingPunct="1"/>
            <a:r>
              <a:rPr lang="en-US" altLang="en-US" sz="2600"/>
              <a:t>Family values are not issues you want to compromise.  </a:t>
            </a:r>
          </a:p>
          <a:p>
            <a:pPr eaLnBrk="1" hangingPunct="1"/>
            <a:r>
              <a:rPr lang="en-US" altLang="en-US" sz="2600"/>
              <a:t>If you compromise what you believe in, ultimately your anger will come through</a:t>
            </a:r>
            <a:r>
              <a:rPr lang="en-US" altLang="en-US" sz="2800"/>
              <a:t>.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82948" name="Picture 18">
            <a:extLst>
              <a:ext uri="{FF2B5EF4-FFF2-40B4-BE49-F238E27FC236}">
                <a16:creationId xmlns:a16="http://schemas.microsoft.com/office/drawing/2014/main" id="{34BB9E2A-5993-7B8F-039A-78D03C5191E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2209800"/>
            <a:ext cx="3387725" cy="27082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E4D2D19E-F466-43D0-07E2-64DFAD8F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15446-8A9D-48F0-8D70-5656285647F6}" type="slidenum">
              <a:rPr lang="en-US" altLang="en-US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82950" name="Text Box 10">
            <a:extLst>
              <a:ext uri="{FF2B5EF4-FFF2-40B4-BE49-F238E27FC236}">
                <a16:creationId xmlns:a16="http://schemas.microsoft.com/office/drawing/2014/main" id="{A2163844-7F1A-D36F-A746-004BB6CE2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2951" name="Text Box 11">
            <a:extLst>
              <a:ext uri="{FF2B5EF4-FFF2-40B4-BE49-F238E27FC236}">
                <a16:creationId xmlns:a16="http://schemas.microsoft.com/office/drawing/2014/main" id="{CE72C6FC-55DB-444E-CE5C-A9CF5953B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2952" name="Text Box 12">
            <a:extLst>
              <a:ext uri="{FF2B5EF4-FFF2-40B4-BE49-F238E27FC236}">
                <a16:creationId xmlns:a16="http://schemas.microsoft.com/office/drawing/2014/main" id="{C1F7E0F3-D010-48B3-5C46-E71ABC877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A42A9B3-09E4-2DDF-B8EA-452BF3248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You Make Me This, You Make Me That…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AA89D3A-83DC-F6FF-2DC5-7DE7BA5037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3550" y="1806575"/>
            <a:ext cx="7848600" cy="42211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Blaming sends the message you can not handle your own feelings.  </a:t>
            </a:r>
          </a:p>
        </p:txBody>
      </p:sp>
      <p:pic>
        <p:nvPicPr>
          <p:cNvPr id="16388" name="Picture 16">
            <a:extLst>
              <a:ext uri="{FF2B5EF4-FFF2-40B4-BE49-F238E27FC236}">
                <a16:creationId xmlns:a16="http://schemas.microsoft.com/office/drawing/2014/main" id="{987153B8-8402-36BC-74BF-F3427C56C9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0025" y="3200400"/>
            <a:ext cx="3435350" cy="26003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B67E0F9-B834-6666-0016-6C346B37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E992E-6B58-4F72-9D81-F6F5DAC2BE4B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6390" name="Text Box 10">
            <a:extLst>
              <a:ext uri="{FF2B5EF4-FFF2-40B4-BE49-F238E27FC236}">
                <a16:creationId xmlns:a16="http://schemas.microsoft.com/office/drawing/2014/main" id="{4F54ACD9-A8A9-373B-CDCB-A5F894BC1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91" name="Text Box 11">
            <a:extLst>
              <a:ext uri="{FF2B5EF4-FFF2-40B4-BE49-F238E27FC236}">
                <a16:creationId xmlns:a16="http://schemas.microsoft.com/office/drawing/2014/main" id="{2A6E0344-F6A5-E39E-BBEF-F12F51D7B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92" name="Text Box 12">
            <a:extLst>
              <a:ext uri="{FF2B5EF4-FFF2-40B4-BE49-F238E27FC236}">
                <a16:creationId xmlns:a16="http://schemas.microsoft.com/office/drawing/2014/main" id="{C30A2045-D7DF-8366-FC29-6672AB319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DA30613-F625-94B5-AD0D-E4AEE493B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You Make Me This, You Make Me That…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08D61B-9A11-1E40-2993-710CE7C2B1D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5181600" cy="4525963"/>
          </a:xfrm>
        </p:spPr>
        <p:txBody>
          <a:bodyPr/>
          <a:lstStyle/>
          <a:p>
            <a:pPr eaLnBrk="1" hangingPunct="1">
              <a:defRPr/>
            </a:pPr>
            <a:endParaRPr lang="en-US" alt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dirty="0"/>
              <a:t>We are responsible for the way we feel in the same manner we’re responsible for our personal hygiene. </a:t>
            </a:r>
          </a:p>
        </p:txBody>
      </p:sp>
      <p:pic>
        <p:nvPicPr>
          <p:cNvPr id="18436" name="Picture 15">
            <a:extLst>
              <a:ext uri="{FF2B5EF4-FFF2-40B4-BE49-F238E27FC236}">
                <a16:creationId xmlns:a16="http://schemas.microsoft.com/office/drawing/2014/main" id="{32877B92-789A-2EE7-DA89-85828187F1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438400"/>
            <a:ext cx="2438400" cy="1828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7FCDB61-32FE-3B96-4E3D-AA4E9D67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0891F-0527-40C1-AE55-B1CBA52B7DE8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8438" name="Text Box 10">
            <a:extLst>
              <a:ext uri="{FF2B5EF4-FFF2-40B4-BE49-F238E27FC236}">
                <a16:creationId xmlns:a16="http://schemas.microsoft.com/office/drawing/2014/main" id="{0E31354F-AEFF-6DA8-72C6-73E593381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39" name="Text Box 11">
            <a:extLst>
              <a:ext uri="{FF2B5EF4-FFF2-40B4-BE49-F238E27FC236}">
                <a16:creationId xmlns:a16="http://schemas.microsoft.com/office/drawing/2014/main" id="{098FD6E9-79EB-69BF-639F-D19E8720C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40" name="Text Box 12">
            <a:extLst>
              <a:ext uri="{FF2B5EF4-FFF2-40B4-BE49-F238E27FC236}">
                <a16:creationId xmlns:a16="http://schemas.microsoft.com/office/drawing/2014/main" id="{3FEFBF5F-467E-03E5-8DEA-2175D0277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239D13A-9DBA-4128-A95A-EE031B6B0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Taking Responsibility for Our Feelings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4D7A08C-F17B-2ADC-A395-8E30229736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68450"/>
            <a:ext cx="8153400" cy="45259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 b="1"/>
              <a:t>I-Statements </a:t>
            </a:r>
            <a:r>
              <a:rPr lang="en-US" altLang="en-US" sz="2600"/>
              <a:t>are statements about me. These expressions focus on:</a:t>
            </a:r>
          </a:p>
          <a:p>
            <a:pPr marL="273050" lvl="1" indent="0"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 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360C3D6-D853-5930-1934-10D45E89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EF9AE-0989-44D3-9B8E-3744EF4DE0A0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1A89579-426D-25F4-8EA9-E23A8195534E}"/>
              </a:ext>
            </a:extLst>
          </p:cNvPr>
          <p:cNvSpPr/>
          <p:nvPr/>
        </p:nvSpPr>
        <p:spPr>
          <a:xfrm>
            <a:off x="381000" y="2706688"/>
            <a:ext cx="3195638" cy="14859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/>
              <a:t>How I feel.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13234F8-680E-AE64-8CBA-C48B543FC570}"/>
              </a:ext>
            </a:extLst>
          </p:cNvPr>
          <p:cNvSpPr/>
          <p:nvPr/>
        </p:nvSpPr>
        <p:spPr>
          <a:xfrm>
            <a:off x="2846388" y="3754438"/>
            <a:ext cx="3195637" cy="1485900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/>
              <a:t>What I need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4F377EF-4E6A-B51D-C62D-94F0D7EBD82D}"/>
              </a:ext>
            </a:extLst>
          </p:cNvPr>
          <p:cNvSpPr/>
          <p:nvPr/>
        </p:nvSpPr>
        <p:spPr>
          <a:xfrm>
            <a:off x="5380038" y="4881563"/>
            <a:ext cx="3195637" cy="148590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/>
              <a:t>What I think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F744EA2-AAC4-108E-7D46-008B98C31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Taking Responsibility for Our Feelings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619D737-6970-1F73-E616-79EACBE5B2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17638"/>
            <a:ext cx="8153400" cy="49371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 b="1"/>
              <a:t>You Messages</a:t>
            </a:r>
            <a:r>
              <a:rPr lang="en-US" altLang="en-US" sz="2600"/>
              <a:t> are about someone else. They are your perceptions of:</a:t>
            </a:r>
          </a:p>
          <a:p>
            <a:pPr marL="273050" lvl="1" indent="0"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 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7F78097-33BA-F8EE-221E-9A0C44E3E621}"/>
              </a:ext>
            </a:extLst>
          </p:cNvPr>
          <p:cNvSpPr/>
          <p:nvPr/>
        </p:nvSpPr>
        <p:spPr>
          <a:xfrm>
            <a:off x="381000" y="2706688"/>
            <a:ext cx="3195638" cy="14859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600" dirty="0"/>
              <a:t>How </a:t>
            </a:r>
            <a:r>
              <a:rPr lang="en-US" altLang="en-US" sz="2600" i="1" dirty="0"/>
              <a:t>someone else </a:t>
            </a:r>
            <a:r>
              <a:rPr lang="en-US" altLang="en-US" sz="2600" dirty="0"/>
              <a:t>feels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D569BCA-E883-4FD0-C02E-97A3618554AF}"/>
              </a:ext>
            </a:extLst>
          </p:cNvPr>
          <p:cNvSpPr/>
          <p:nvPr/>
        </p:nvSpPr>
        <p:spPr>
          <a:xfrm>
            <a:off x="2846388" y="3754438"/>
            <a:ext cx="3195637" cy="1485900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600" dirty="0"/>
              <a:t>What </a:t>
            </a:r>
            <a:r>
              <a:rPr lang="en-US" altLang="en-US" sz="2600" i="1" dirty="0"/>
              <a:t>someone else </a:t>
            </a:r>
            <a:r>
              <a:rPr lang="en-US" altLang="en-US" sz="2600" dirty="0"/>
              <a:t>needs.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E171BFE-2DE7-C6A6-2578-086715547A53}"/>
              </a:ext>
            </a:extLst>
          </p:cNvPr>
          <p:cNvSpPr/>
          <p:nvPr/>
        </p:nvSpPr>
        <p:spPr>
          <a:xfrm>
            <a:off x="5380038" y="4881563"/>
            <a:ext cx="3195637" cy="148590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600" dirty="0"/>
              <a:t>What </a:t>
            </a:r>
            <a:r>
              <a:rPr lang="en-US" altLang="en-US" sz="2600" i="1" dirty="0"/>
              <a:t>someone else </a:t>
            </a:r>
            <a:r>
              <a:rPr lang="en-US" altLang="en-US" sz="2600" dirty="0"/>
              <a:t>thinks.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A948727-3926-2222-F2D2-512C7192C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Taking Responsibility for Our Feelings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68AD186-079F-F2D0-F219-782C0A6121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93825"/>
            <a:ext cx="8077200" cy="1792288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The main difference between </a:t>
            </a:r>
            <a:r>
              <a:rPr lang="en-US" altLang="en-US" sz="2600" b="1"/>
              <a:t>I-Statements and You Messages </a:t>
            </a:r>
            <a:r>
              <a:rPr lang="en-US" altLang="en-US" sz="2600"/>
              <a:t>centers on ownership.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When used appropriately, </a:t>
            </a:r>
            <a:r>
              <a:rPr lang="en-US" altLang="en-US" sz="2600" b="1"/>
              <a:t>I-Statements </a:t>
            </a:r>
            <a:r>
              <a:rPr lang="en-US" altLang="en-US" sz="2600"/>
              <a:t>convey ownership of feelings, thoughts and needs. </a:t>
            </a:r>
          </a:p>
        </p:txBody>
      </p:sp>
      <p:sp>
        <p:nvSpPr>
          <p:cNvPr id="24580" name="Text Box 11">
            <a:extLst>
              <a:ext uri="{FF2B5EF4-FFF2-40B4-BE49-F238E27FC236}">
                <a16:creationId xmlns:a16="http://schemas.microsoft.com/office/drawing/2014/main" id="{35EE002E-602B-3FCF-F74C-6E22AA778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F778ACC-65DA-DA08-D3F3-78CD8FC89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Taking Responsibility for Our Feelings</a:t>
            </a:r>
          </a:p>
        </p:txBody>
      </p:sp>
      <p:sp>
        <p:nvSpPr>
          <p:cNvPr id="26627" name="Text Box 11">
            <a:extLst>
              <a:ext uri="{FF2B5EF4-FFF2-40B4-BE49-F238E27FC236}">
                <a16:creationId xmlns:a16="http://schemas.microsoft.com/office/drawing/2014/main" id="{A19C1878-7692-F0BD-90E7-885E5701C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7" name="Online Media 6" title="Parent-Teen Communication">
            <a:hlinkClick r:id="" action="ppaction://media"/>
            <a:extLst>
              <a:ext uri="{FF2B5EF4-FFF2-40B4-BE49-F238E27FC236}">
                <a16:creationId xmlns:a16="http://schemas.microsoft.com/office/drawing/2014/main" id="{FB8D210F-79DD-8A98-0495-BC473DE528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2763" y="1520825"/>
            <a:ext cx="8226425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4537</TotalTime>
  <Words>1691</Words>
  <Application>Microsoft Office PowerPoint</Application>
  <PresentationFormat>On-screen Show (4:3)</PresentationFormat>
  <Paragraphs>236</Paragraphs>
  <Slides>37</Slides>
  <Notes>36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Rockwell</vt:lpstr>
      <vt:lpstr>Arial</vt:lpstr>
      <vt:lpstr>Rockwell Condensed</vt:lpstr>
      <vt:lpstr>Wingdings</vt:lpstr>
      <vt:lpstr>Calibri</vt:lpstr>
      <vt:lpstr>Comic Sans MS</vt:lpstr>
      <vt:lpstr>TimesNewRomanPS-BoldMT</vt:lpstr>
      <vt:lpstr>TimesNewRomanPSMT</vt:lpstr>
      <vt:lpstr>TimesNewRomanPS-ItalicMT</vt:lpstr>
      <vt:lpstr>Open Sans</vt:lpstr>
      <vt:lpstr>Wood Type</vt:lpstr>
      <vt:lpstr>Communicating  With Respect</vt:lpstr>
      <vt:lpstr>Communicating With Respect</vt:lpstr>
      <vt:lpstr>You Make Me This, You Make Me That…</vt:lpstr>
      <vt:lpstr>You Make Me This, You Make Me That…</vt:lpstr>
      <vt:lpstr>You Make Me This, You Make Me That…</vt:lpstr>
      <vt:lpstr>Taking Responsibility for Our Feelings</vt:lpstr>
      <vt:lpstr>Taking Responsibility for Our Feelings</vt:lpstr>
      <vt:lpstr>Taking Responsibility for Our Feelings</vt:lpstr>
      <vt:lpstr>Taking Responsibility for Our Feelings</vt:lpstr>
      <vt:lpstr>Appropriate Use of I-Statements</vt:lpstr>
      <vt:lpstr>Inappropriate Use of I-Statements</vt:lpstr>
      <vt:lpstr>Communicating I-Statements</vt:lpstr>
      <vt:lpstr>Appropriate use of “you” messages</vt:lpstr>
      <vt:lpstr>Appropriate Use of You Messages</vt:lpstr>
      <vt:lpstr>Appropriate Use of You Messages</vt:lpstr>
      <vt:lpstr>Appropriate Use of You Messages</vt:lpstr>
      <vt:lpstr>Appropriate Use of You Messages</vt:lpstr>
      <vt:lpstr>Appropriate Use of You Messages</vt:lpstr>
      <vt:lpstr>Let’s practice!</vt:lpstr>
      <vt:lpstr>Inappropriate Use of You Messages</vt:lpstr>
      <vt:lpstr>Inappropriate Use of You Messages</vt:lpstr>
      <vt:lpstr>Let’s practice!</vt:lpstr>
      <vt:lpstr>Let’s practice!</vt:lpstr>
      <vt:lpstr>Constructive Communication </vt:lpstr>
      <vt:lpstr>Constructive Communication </vt:lpstr>
      <vt:lpstr>What’s wrong with criticizing others?</vt:lpstr>
      <vt:lpstr>Confrontation: It Feels So Good! </vt:lpstr>
      <vt:lpstr>Confrontation works better than criticism</vt:lpstr>
      <vt:lpstr>Negotiation and Compromise</vt:lpstr>
      <vt:lpstr>Negotiation and Compromise  </vt:lpstr>
      <vt:lpstr>PowerPoint Presentation</vt:lpstr>
      <vt:lpstr>Steps for Negotiation and Compromise </vt:lpstr>
      <vt:lpstr>Steps for Negotiation and Compromise</vt:lpstr>
      <vt:lpstr>Negotiation example – step 1</vt:lpstr>
      <vt:lpstr>Negotiation example</vt:lpstr>
      <vt:lpstr>Negotiation example</vt:lpstr>
      <vt:lpstr>Compromising Your Values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and Communicating Feelings</dc:title>
  <dc:creator>P Money Cash Corporation</dc:creator>
  <cp:lastModifiedBy>Marney Turner</cp:lastModifiedBy>
  <cp:revision>52</cp:revision>
  <dcterms:created xsi:type="dcterms:W3CDTF">2004-04-08T02:33:25Z</dcterms:created>
  <dcterms:modified xsi:type="dcterms:W3CDTF">2023-03-20T16:47:18Z</dcterms:modified>
</cp:coreProperties>
</file>