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4" r:id="rId4"/>
    <p:sldId id="262" r:id="rId5"/>
    <p:sldId id="275" r:id="rId6"/>
    <p:sldId id="285" r:id="rId7"/>
    <p:sldId id="259" r:id="rId8"/>
    <p:sldId id="296" r:id="rId9"/>
    <p:sldId id="297" r:id="rId10"/>
    <p:sldId id="298" r:id="rId11"/>
    <p:sldId id="295" r:id="rId12"/>
    <p:sldId id="286" r:id="rId13"/>
    <p:sldId id="268" r:id="rId14"/>
    <p:sldId id="288" r:id="rId15"/>
    <p:sldId id="271" r:id="rId16"/>
    <p:sldId id="270" r:id="rId17"/>
    <p:sldId id="276" r:id="rId18"/>
    <p:sldId id="289" r:id="rId19"/>
    <p:sldId id="274" r:id="rId20"/>
    <p:sldId id="292" r:id="rId21"/>
    <p:sldId id="28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an Henderson" initials="R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C0"/>
    <a:srgbClr val="0066CC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783" autoAdjust="0"/>
    <p:restoredTop sz="81550" autoAdjust="0"/>
  </p:normalViewPr>
  <p:slideViewPr>
    <p:cSldViewPr snapToGrid="0">
      <p:cViewPr varScale="1">
        <p:scale>
          <a:sx n="60" d="100"/>
          <a:sy n="60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4T12:08:55.59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5938D0-8DB6-495F-A269-863FCAF393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1A112D-1E02-40EC-B55B-946F185D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21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579830-4727-4275-9F4F-9EDB069420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8E10CC-2C6D-4D39-8DB2-D4E33B94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1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http://www.lansingschools.net/departments/deputy-superintendent/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10CC-2C6D-4D39-8DB2-D4E33B9439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8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10CC-2C6D-4D39-8DB2-D4E33B9439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10CC-2C6D-4D39-8DB2-D4E33B9439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Leave applications can be found on the Lansing School District</a:t>
            </a:r>
            <a:r>
              <a:rPr lang="en-US" baseline="0" dirty="0" smtClean="0"/>
              <a:t> Website- Departments- Human Resources- Employee Leaves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FMLA- benefits protected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10CC-2C6D-4D39-8DB2-D4E33B9439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10CC-2C6D-4D39-8DB2-D4E33B9439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6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10CC-2C6D-4D39-8DB2-D4E33B9439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8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10CC-2C6D-4D39-8DB2-D4E33B9439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10CC-2C6D-4D39-8DB2-D4E33B9439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6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1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6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7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9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5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B508BA0-B5A3-41B8-A6F6-D4CA62C7303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675FB0F-2726-45D7-B28A-75E88C2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9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ansingschools-mi.safeschools.com/courses/details/COURSE-BB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ansingschools-mi.safeschools.com/courses/details/X-COURSE-MI_LAW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uzy.corbin@lansingschools.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beth.farrand@lansingschools.net?subject=Message%20from%20Website" TargetMode="External"/><Relationship Id="rId3" Type="http://schemas.openxmlformats.org/officeDocument/2006/relationships/hyperlink" Target="mailto:unaa.holiness@lansingschools.net" TargetMode="External"/><Relationship Id="rId7" Type="http://schemas.openxmlformats.org/officeDocument/2006/relationships/hyperlink" Target="mailto:steve.tapia@lansingschools.net?subject=Message%20from%20Websi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yrical.barton@lansingschools.net" TargetMode="External"/><Relationship Id="rId5" Type="http://schemas.openxmlformats.org/officeDocument/2006/relationships/hyperlink" Target="mailto:michael.mcclendon@lansingschools.net?subject=Message%20from%20Website" TargetMode="External"/><Relationship Id="rId4" Type="http://schemas.openxmlformats.org/officeDocument/2006/relationships/hyperlink" Target="mailto:regan.henderson@lansingschools.net" TargetMode="External"/><Relationship Id="rId9" Type="http://schemas.openxmlformats.org/officeDocument/2006/relationships/hyperlink" Target="mailto:kimberly.walker@lansingschools.ne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hare.setseg.org/?linkid=KZi4zr6VWWVfeWN6Jui6mJo7Sl+NTQOJ84DODS6ncAGbVD1enuLOJ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15000">
              <a:schemeClr val="bg2">
                <a:lumMod val="40000"/>
                <a:lumOff val="60000"/>
              </a:schemeClr>
            </a:gs>
            <a:gs pos="37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17" y="2129418"/>
            <a:ext cx="11471565" cy="17393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to </a:t>
            </a:r>
            <a:br>
              <a:rPr lang="en-US" dirty="0" smtClean="0"/>
            </a:br>
            <a:r>
              <a:rPr lang="en-US" dirty="0" smtClean="0"/>
              <a:t>the Lansing School District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2018-2019School Year </a:t>
            </a:r>
          </a:p>
          <a:p>
            <a:r>
              <a:rPr lang="en-US" sz="2800" dirty="0" smtClean="0"/>
              <a:t>New Hire Orientation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0130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 = Employee Access Center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Update personal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View information including pay vouchers, W-2’s, tax settings, absences, and leave banks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Payroll is bi-weekly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Vouchers are emailed to employees the night before payday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Paychecks are delivered to buildings on payday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Retirement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Detailed information available on website (michigan.gov/</a:t>
            </a:r>
            <a:r>
              <a:rPr lang="en-US" dirty="0" err="1"/>
              <a:t>ors</a:t>
            </a:r>
            <a:r>
              <a:rPr lang="en-US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All employees participate in MPSERS regardless of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Retirement plan is based on when employee first worked for public schools or universities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3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72" y="2149653"/>
            <a:ext cx="7453514" cy="33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8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born pathogen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https://lansingschools-mi.safeschools.com/courses/details/COURSE-BBP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27000">
              <a:schemeClr val="bg2">
                <a:lumMod val="40000"/>
                <a:lumOff val="60000"/>
              </a:schemeClr>
            </a:gs>
            <a:gs pos="43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52492" y="2210637"/>
            <a:ext cx="3755087" cy="4007282"/>
          </a:xfrm>
          <a:prstGeom prst="rect">
            <a:avLst/>
          </a:prstGeom>
          <a:solidFill>
            <a:srgbClr val="006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department of public safety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63660" y="2011679"/>
            <a:ext cx="4754880" cy="4206240"/>
          </a:xfrm>
        </p:spPr>
        <p:txBody>
          <a:bodyPr>
            <a:normAutofit fontScale="92500" lnSpcReduction="2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Chief of Operations</a:t>
            </a:r>
            <a:br>
              <a:rPr lang="en-US" sz="2400" b="1" i="1" dirty="0" smtClean="0"/>
            </a:br>
            <a:r>
              <a:rPr lang="en-US" sz="2400" u="sng" dirty="0">
                <a:solidFill>
                  <a:srgbClr val="0066CC"/>
                </a:solidFill>
              </a:rPr>
              <a:t>T</a:t>
            </a:r>
            <a:r>
              <a:rPr lang="en-US" sz="2400" u="sng" dirty="0" smtClean="0">
                <a:solidFill>
                  <a:srgbClr val="0066CC"/>
                </a:solidFill>
              </a:rPr>
              <a:t>eresa </a:t>
            </a:r>
            <a:r>
              <a:rPr lang="en-US" sz="2400" u="sng" dirty="0">
                <a:solidFill>
                  <a:srgbClr val="0066CC"/>
                </a:solidFill>
              </a:rPr>
              <a:t>Szymanski</a:t>
            </a:r>
            <a:br>
              <a:rPr lang="en-US" sz="2400" u="sng" dirty="0">
                <a:solidFill>
                  <a:srgbClr val="0066CC"/>
                </a:solidFill>
              </a:rPr>
            </a:br>
            <a:r>
              <a:rPr lang="en-US" sz="2400" dirty="0"/>
              <a:t>(</a:t>
            </a:r>
            <a:r>
              <a:rPr lang="en-US" sz="2400" dirty="0" smtClean="0"/>
              <a:t>517-755-3000)</a:t>
            </a:r>
            <a:br>
              <a:rPr lang="en-US" sz="2400" dirty="0" smtClean="0"/>
            </a:br>
            <a:endParaRPr lang="en-US" sz="2400" b="1" i="1" dirty="0" smtClean="0"/>
          </a:p>
          <a:p>
            <a:pPr fontAlgn="base"/>
            <a:r>
              <a:rPr lang="en-US" sz="2400" b="1" i="1" dirty="0" smtClean="0"/>
              <a:t>Director </a:t>
            </a:r>
            <a:r>
              <a:rPr lang="en-US" sz="2400" b="1" i="1" dirty="0"/>
              <a:t>of Public Safety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solidFill>
                  <a:srgbClr val="0066CC"/>
                </a:solidFill>
              </a:rPr>
              <a:t>Cordelia Black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(517) </a:t>
            </a:r>
            <a:r>
              <a:rPr lang="en-US" sz="2400" dirty="0" smtClean="0"/>
              <a:t>755-2031</a:t>
            </a:r>
            <a:br>
              <a:rPr lang="en-US" sz="2400" dirty="0" smtClean="0"/>
            </a:br>
            <a:endParaRPr lang="en-US" sz="2400" dirty="0"/>
          </a:p>
          <a:p>
            <a:pPr fontAlgn="base"/>
            <a:r>
              <a:rPr lang="en-US" sz="2400" b="1" i="1" dirty="0" smtClean="0"/>
              <a:t>Public Safety Supervisor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 smtClean="0">
                <a:solidFill>
                  <a:srgbClr val="0066CC"/>
                </a:solidFill>
              </a:rPr>
              <a:t>Ortencia Martinez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(517) </a:t>
            </a:r>
            <a:r>
              <a:rPr lang="en-US" sz="2400" dirty="0" smtClean="0"/>
              <a:t>755-2032</a:t>
            </a:r>
            <a:br>
              <a:rPr lang="en-US" sz="2400" dirty="0" smtClean="0"/>
            </a:br>
            <a:endParaRPr lang="en-US" sz="2400" dirty="0"/>
          </a:p>
          <a:p>
            <a:pPr fontAlgn="base"/>
            <a:r>
              <a:rPr lang="en-US" sz="2400" b="1" i="1" dirty="0" smtClean="0"/>
              <a:t>Public Safety Dispatch Specialist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 smtClean="0">
                <a:solidFill>
                  <a:srgbClr val="0066CC"/>
                </a:solidFill>
              </a:rPr>
              <a:t>Bruce Lankheet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(517) </a:t>
            </a:r>
            <a:r>
              <a:rPr lang="en-US" sz="2400" dirty="0" smtClean="0"/>
              <a:t>755-2033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2031" y="2476703"/>
            <a:ext cx="3130748" cy="33867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992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&amp; federal Employment law video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02919" y="2054210"/>
            <a:ext cx="9784080" cy="4206240"/>
          </a:xfrm>
        </p:spPr>
        <p:txBody>
          <a:bodyPr/>
          <a:lstStyle/>
          <a:p>
            <a:r>
              <a:rPr lang="en-US" dirty="0" smtClean="0"/>
              <a:t>State/Federal Laws</a:t>
            </a:r>
            <a:endParaRPr lang="en-US" dirty="0"/>
          </a:p>
          <a:p>
            <a:r>
              <a:rPr lang="en-US" u="sng" dirty="0" smtClean="0">
                <a:hlinkClick r:id="rId2"/>
              </a:rPr>
              <a:t>https://lansingschools-mi.safeschools.com/courses/details/X-COURSE-MI_LAWS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50191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27000">
              <a:schemeClr val="bg2">
                <a:lumMod val="40000"/>
                <a:lumOff val="60000"/>
              </a:schemeClr>
            </a:gs>
            <a:gs pos="43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office of school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2011680"/>
            <a:ext cx="5484214" cy="4453288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Executive Director for Office of School Culture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solidFill>
                  <a:srgbClr val="0066CC"/>
                </a:solidFill>
              </a:rPr>
              <a:t>Dr. Karlin Tichenor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(517) </a:t>
            </a:r>
            <a:r>
              <a:rPr lang="en-US" dirty="0" smtClean="0"/>
              <a:t>755-2031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Student Services Specialist</a:t>
            </a:r>
            <a:br>
              <a:rPr lang="en-US" b="1" dirty="0" smtClean="0"/>
            </a:br>
            <a:r>
              <a:rPr lang="en-US" u="sng" dirty="0">
                <a:solidFill>
                  <a:srgbClr val="0060C0"/>
                </a:solidFill>
              </a:rPr>
              <a:t>Shan Shaw</a:t>
            </a:r>
            <a:br>
              <a:rPr lang="en-US" u="sng" dirty="0">
                <a:solidFill>
                  <a:srgbClr val="0060C0"/>
                </a:solidFill>
              </a:rPr>
            </a:br>
            <a:r>
              <a:rPr lang="en-US" dirty="0" smtClean="0"/>
              <a:t>(517)-755-2810</a:t>
            </a:r>
            <a:br>
              <a:rPr lang="en-US" dirty="0" smtClean="0"/>
            </a:br>
            <a:endParaRPr lang="en-US" b="1" dirty="0"/>
          </a:p>
          <a:p>
            <a:r>
              <a:rPr lang="en-US" b="1" i="1" dirty="0" smtClean="0"/>
              <a:t>Student Services Coordinator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solidFill>
                  <a:srgbClr val="0066CC"/>
                </a:solidFill>
              </a:rPr>
              <a:t>Rose Taphouse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(517) </a:t>
            </a:r>
            <a:r>
              <a:rPr lang="en-US" dirty="0" smtClean="0"/>
              <a:t>755-2813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/>
              <a:t>Student Services Specialist</a:t>
            </a:r>
            <a:br>
              <a:rPr lang="en-US" b="1" dirty="0"/>
            </a:br>
            <a:r>
              <a:rPr lang="en-US" u="sng" dirty="0">
                <a:solidFill>
                  <a:srgbClr val="0060C0"/>
                </a:solidFill>
              </a:rPr>
              <a:t>Clifton </a:t>
            </a:r>
            <a:r>
              <a:rPr lang="en-US" u="sng" dirty="0" smtClean="0">
                <a:solidFill>
                  <a:srgbClr val="0060C0"/>
                </a:solidFill>
              </a:rPr>
              <a:t>Foster</a:t>
            </a:r>
            <a:br>
              <a:rPr lang="en-US" u="sng" dirty="0" smtClean="0">
                <a:solidFill>
                  <a:srgbClr val="0060C0"/>
                </a:solidFill>
              </a:rPr>
            </a:br>
            <a:r>
              <a:rPr lang="en-US" dirty="0" smtClean="0"/>
              <a:t>(</a:t>
            </a:r>
            <a:r>
              <a:rPr lang="en-US" dirty="0" smtClean="0"/>
              <a:t>517)-</a:t>
            </a:r>
            <a:r>
              <a:rPr lang="en-US" dirty="0"/>
              <a:t>755-2808</a:t>
            </a:r>
            <a:r>
              <a:rPr lang="en-US" u="sng" dirty="0">
                <a:solidFill>
                  <a:srgbClr val="0060C0"/>
                </a:solidFill>
              </a:rPr>
              <a:t/>
            </a:r>
            <a:br>
              <a:rPr lang="en-US" u="sng" dirty="0">
                <a:solidFill>
                  <a:srgbClr val="0060C0"/>
                </a:solidFill>
              </a:rPr>
            </a:b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Students Attendance</a:t>
            </a:r>
          </a:p>
          <a:p>
            <a:r>
              <a:rPr lang="en-US" sz="2400" dirty="0" smtClean="0"/>
              <a:t>Homelessness</a:t>
            </a:r>
          </a:p>
          <a:p>
            <a:r>
              <a:rPr lang="en-US" sz="2400" dirty="0" smtClean="0"/>
              <a:t>Foster Care Support</a:t>
            </a:r>
          </a:p>
          <a:p>
            <a:r>
              <a:rPr lang="en-US" sz="2400" dirty="0" smtClean="0"/>
              <a:t>Classroom Management </a:t>
            </a:r>
          </a:p>
          <a:p>
            <a:r>
              <a:rPr lang="en-US" sz="2400" dirty="0" smtClean="0"/>
              <a:t>Importance of School Culture</a:t>
            </a:r>
          </a:p>
          <a:p>
            <a:r>
              <a:rPr lang="en-US" sz="2400" dirty="0" smtClean="0"/>
              <a:t>Project PEACE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50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27000">
              <a:schemeClr val="bg2">
                <a:lumMod val="40000"/>
                <a:lumOff val="60000"/>
              </a:schemeClr>
            </a:gs>
            <a:gs pos="43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3924" y="2011680"/>
            <a:ext cx="47548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1" dirty="0" smtClean="0"/>
              <a:t>Director of  Technology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u="sng" dirty="0" smtClean="0">
                <a:solidFill>
                  <a:srgbClr val="0066CC"/>
                </a:solidFill>
              </a:rPr>
              <a:t>Jeff Vanderlaan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(517) 755-2851</a:t>
            </a:r>
          </a:p>
          <a:p>
            <a:pPr marL="0" indent="0">
              <a:buNone/>
            </a:pPr>
            <a:r>
              <a:rPr lang="en-US" sz="2600" b="1" i="1" dirty="0" smtClean="0"/>
              <a:t>Assistant Director </a:t>
            </a:r>
            <a:r>
              <a:rPr lang="en-US" sz="2600" b="1" i="1" dirty="0"/>
              <a:t>of  Technology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u="sng" dirty="0" smtClean="0">
                <a:solidFill>
                  <a:srgbClr val="0066CC"/>
                </a:solidFill>
              </a:rPr>
              <a:t>Kristina Tokar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(517) </a:t>
            </a:r>
            <a:r>
              <a:rPr lang="en-US" sz="2600" dirty="0" smtClean="0"/>
              <a:t>755-2822</a:t>
            </a:r>
            <a:endParaRPr lang="en-US" sz="26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97" y="3832254"/>
            <a:ext cx="3998375" cy="2604410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044" y="2011680"/>
            <a:ext cx="4754880" cy="420624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User Accounts</a:t>
            </a:r>
            <a:endParaRPr lang="en-US" sz="1600" dirty="0"/>
          </a:p>
          <a:p>
            <a:pPr lvl="1"/>
            <a:r>
              <a:rPr lang="en-US" dirty="0"/>
              <a:t>Computer/Network</a:t>
            </a:r>
            <a:endParaRPr lang="en-US" sz="1400" dirty="0"/>
          </a:p>
          <a:p>
            <a:pPr lvl="1"/>
            <a:r>
              <a:rPr lang="en-US" dirty="0"/>
              <a:t>Email</a:t>
            </a:r>
            <a:endParaRPr lang="en-US" sz="1400" dirty="0"/>
          </a:p>
          <a:p>
            <a:pPr lvl="1"/>
            <a:r>
              <a:rPr lang="en-US" dirty="0"/>
              <a:t>Synergy</a:t>
            </a:r>
            <a:endParaRPr lang="en-US" sz="1400" dirty="0"/>
          </a:p>
          <a:p>
            <a:pPr lvl="1"/>
            <a:r>
              <a:rPr lang="en-US" dirty="0"/>
              <a:t>EAC  </a:t>
            </a:r>
          </a:p>
          <a:p>
            <a:r>
              <a:rPr lang="en-US" sz="2600" dirty="0" smtClean="0"/>
              <a:t>Computer</a:t>
            </a:r>
            <a:endParaRPr lang="en-US" sz="1800" dirty="0"/>
          </a:p>
          <a:p>
            <a:pPr lvl="1"/>
            <a:r>
              <a:rPr lang="en-US" dirty="0" smtClean="0"/>
              <a:t>Etiquette </a:t>
            </a:r>
            <a:endParaRPr lang="en-US" sz="1400" dirty="0"/>
          </a:p>
          <a:p>
            <a:pPr lvl="1"/>
            <a:r>
              <a:rPr lang="en-US" dirty="0" smtClean="0"/>
              <a:t>Drives</a:t>
            </a:r>
            <a:endParaRPr lang="en-US" sz="1400" dirty="0"/>
          </a:p>
          <a:p>
            <a:pPr lvl="0"/>
            <a:r>
              <a:rPr lang="en-US" sz="2400" dirty="0" err="1" smtClean="0"/>
              <a:t>ShorTel</a:t>
            </a:r>
            <a:r>
              <a:rPr lang="en-US" sz="2400" dirty="0" smtClean="0"/>
              <a:t> Phones</a:t>
            </a:r>
            <a:endParaRPr lang="en-US" sz="1400" dirty="0"/>
          </a:p>
          <a:p>
            <a:pPr lvl="0"/>
            <a:r>
              <a:rPr lang="en-US" sz="2400" dirty="0"/>
              <a:t>Help </a:t>
            </a:r>
            <a:r>
              <a:rPr lang="en-US" sz="2400" dirty="0" smtClean="0"/>
              <a:t>Desk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850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27000">
              <a:schemeClr val="bg2">
                <a:lumMod val="40000"/>
                <a:lumOff val="60000"/>
              </a:schemeClr>
            </a:gs>
            <a:gs pos="43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408" y="2011680"/>
            <a:ext cx="4754880" cy="4206240"/>
          </a:xfrm>
        </p:spPr>
        <p:txBody>
          <a:bodyPr/>
          <a:lstStyle/>
          <a:p>
            <a:r>
              <a:rPr lang="en-US" dirty="0" smtClean="0"/>
              <a:t>Complete your mandatory Drug Screen at </a:t>
            </a:r>
            <a:r>
              <a:rPr lang="en-US" dirty="0" err="1" smtClean="0"/>
              <a:t>WorkHealth</a:t>
            </a:r>
            <a:r>
              <a:rPr lang="en-US" dirty="0" smtClean="0"/>
              <a:t> within 24 hours.</a:t>
            </a:r>
          </a:p>
          <a:p>
            <a:pPr marL="1446120" lvl="7" indent="0">
              <a:buNone/>
            </a:pPr>
            <a:r>
              <a:rPr lang="en-US" sz="2400" dirty="0" smtClean="0"/>
              <a:t>840 E. Mt. Hope St.</a:t>
            </a:r>
          </a:p>
          <a:p>
            <a:pPr marL="1446120" lvl="7" indent="0">
              <a:buNone/>
            </a:pPr>
            <a:r>
              <a:rPr lang="en-US" sz="2400" dirty="0" smtClean="0"/>
              <a:t>Lansing, MI  48910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8285" y="2136237"/>
            <a:ext cx="4754880" cy="4206240"/>
          </a:xfrm>
        </p:spPr>
        <p:txBody>
          <a:bodyPr/>
          <a:lstStyle/>
          <a:p>
            <a:r>
              <a:rPr lang="en-US" dirty="0"/>
              <a:t>See Public Safety for instructions on your live scan finger printing &amp; to retrieve your school ID badge.</a:t>
            </a:r>
          </a:p>
          <a:p>
            <a:r>
              <a:rPr lang="en-US" dirty="0" smtClean="0"/>
              <a:t>Collect any additional paperwork needed by the Human Resources Department and return it as soon as possible.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37" y="4604084"/>
            <a:ext cx="5469446" cy="20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dirty="0" smtClean="0"/>
              <a:t>The </a:t>
            </a:r>
            <a:r>
              <a:rPr lang="en-US" sz="2800" dirty="0"/>
              <a:t>Lansing Pathway Promise is a three-lane approach to the way we deliver college and career readiness </a:t>
            </a:r>
            <a:r>
              <a:rPr lang="en-US" sz="2800" dirty="0" smtClean="0"/>
              <a:t>programming. </a:t>
            </a:r>
          </a:p>
          <a:p>
            <a:pPr fontAlgn="base"/>
            <a:r>
              <a:rPr lang="en-US" sz="2800" dirty="0"/>
              <a:t> </a:t>
            </a:r>
            <a:r>
              <a:rPr lang="en-US" sz="2800" dirty="0" smtClean="0"/>
              <a:t>Students </a:t>
            </a:r>
            <a:r>
              <a:rPr lang="en-US" sz="2800" dirty="0"/>
              <a:t>and their families can choose their path and follow their passion for learning.</a:t>
            </a:r>
          </a:p>
          <a:p>
            <a:pPr fontAlgn="base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Lansing Pathway Promise focuses on distinct offerings such </a:t>
            </a:r>
            <a:r>
              <a:rPr lang="en-US" sz="2800" dirty="0" smtClean="0"/>
              <a:t>as:</a:t>
            </a:r>
          </a:p>
          <a:p>
            <a:r>
              <a:rPr lang="en-US" sz="2800" dirty="0" smtClean="0"/>
              <a:t>Visual </a:t>
            </a:r>
            <a:r>
              <a:rPr lang="en-US" sz="2800" dirty="0"/>
              <a:t>and Performing </a:t>
            </a:r>
            <a:r>
              <a:rPr lang="en-US" sz="2800" dirty="0" smtClean="0"/>
              <a:t>Arts</a:t>
            </a:r>
          </a:p>
          <a:p>
            <a:r>
              <a:rPr lang="en-US" sz="2800" dirty="0" smtClean="0"/>
              <a:t>New </a:t>
            </a:r>
            <a:r>
              <a:rPr lang="en-US" sz="2800" dirty="0"/>
              <a:t>Tech </a:t>
            </a:r>
            <a:r>
              <a:rPr lang="en-US" sz="2800" dirty="0" smtClean="0"/>
              <a:t>High</a:t>
            </a:r>
          </a:p>
          <a:p>
            <a:r>
              <a:rPr lang="en-US" sz="2800" dirty="0" smtClean="0"/>
              <a:t>International Baccalaureate</a:t>
            </a:r>
          </a:p>
          <a:p>
            <a:r>
              <a:rPr lang="en-US" sz="2800" dirty="0" smtClean="0"/>
              <a:t>STEAM/STEM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anguage Immersion</a:t>
            </a:r>
            <a:r>
              <a:rPr lang="en-US" sz="2800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3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27000">
              <a:schemeClr val="bg2">
                <a:lumMod val="40000"/>
                <a:lumOff val="60000"/>
              </a:schemeClr>
            </a:gs>
            <a:gs pos="43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Affiliations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50" y="2102115"/>
            <a:ext cx="4754880" cy="4206240"/>
          </a:xfrm>
        </p:spPr>
        <p:txBody>
          <a:bodyPr/>
          <a:lstStyle/>
          <a:p>
            <a:r>
              <a:rPr lang="en-US" b="1" i="1" dirty="0" smtClean="0"/>
              <a:t>LSEA Union President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solidFill>
                  <a:srgbClr val="0066CC"/>
                </a:solidFill>
              </a:rPr>
              <a:t>Charles Alberts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calberts@lsea.org</a:t>
            </a:r>
            <a:endParaRPr lang="en-US" dirty="0"/>
          </a:p>
          <a:p>
            <a:r>
              <a:rPr lang="en-US" b="1" i="1" dirty="0" smtClean="0"/>
              <a:t>LEA Union President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solidFill>
                  <a:srgbClr val="0066CC"/>
                </a:solidFill>
              </a:rPr>
              <a:t>David Hockaday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b="1" i="1" dirty="0" smtClean="0"/>
              <a:t>LAES </a:t>
            </a:r>
            <a:r>
              <a:rPr lang="en-US" b="1" i="1" dirty="0"/>
              <a:t>Union </a:t>
            </a:r>
            <a:r>
              <a:rPr lang="en-US" b="1" i="1" dirty="0" smtClean="0"/>
              <a:t>President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solidFill>
                  <a:srgbClr val="0066CC"/>
                </a:solidFill>
              </a:rPr>
              <a:t>Reed Kelley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reed.kelley@lansingschools.net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m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24" y="2979927"/>
            <a:ext cx="4756150" cy="217990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27000">
              <a:schemeClr val="bg2">
                <a:lumMod val="40000"/>
                <a:lumOff val="60000"/>
              </a:schemeClr>
            </a:gs>
            <a:gs pos="43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3" y="3014245"/>
            <a:ext cx="5767388" cy="236188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23244" y="2925075"/>
            <a:ext cx="4754880" cy="2540223"/>
          </a:xfrm>
        </p:spPr>
        <p:txBody>
          <a:bodyPr>
            <a:normAutofit/>
          </a:bodyPr>
          <a:lstStyle/>
          <a:p>
            <a:pPr fontAlgn="base"/>
            <a:r>
              <a:rPr lang="en-US" sz="2100" b="1" u="sng" dirty="0" smtClean="0">
                <a:solidFill>
                  <a:srgbClr val="0066CC"/>
                </a:solidFill>
              </a:rPr>
              <a:t>Dr. Mark Coscarella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b="1" dirty="0" smtClean="0"/>
              <a:t>Deputy Superintendent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(517) </a:t>
            </a:r>
            <a:r>
              <a:rPr lang="en-US" sz="2100" dirty="0" smtClean="0"/>
              <a:t>755-1020</a:t>
            </a:r>
            <a:endParaRPr lang="en-US" sz="2100" dirty="0"/>
          </a:p>
          <a:p>
            <a:pPr fontAlgn="base"/>
            <a:r>
              <a:rPr lang="en-US" sz="2100" b="1" u="sng" dirty="0" smtClean="0">
                <a:hlinkClick r:id="rId4"/>
              </a:rPr>
              <a:t>Suzy Corbin</a:t>
            </a:r>
            <a:r>
              <a:rPr lang="en-US" sz="2100" b="1" u="sng" dirty="0" smtClean="0"/>
              <a:t/>
            </a:r>
            <a:br>
              <a:rPr lang="en-US" sz="2100" b="1" u="sng" dirty="0" smtClean="0"/>
            </a:br>
            <a:r>
              <a:rPr lang="en-US" sz="2100" b="1" dirty="0" smtClean="0"/>
              <a:t>Assistant </a:t>
            </a:r>
            <a:r>
              <a:rPr lang="en-US" sz="2100" b="1" dirty="0"/>
              <a:t>Director of Human </a:t>
            </a:r>
            <a:r>
              <a:rPr lang="en-US" sz="2100" b="1" dirty="0" smtClean="0"/>
              <a:t>Resources</a:t>
            </a:r>
            <a:br>
              <a:rPr lang="en-US" sz="2100" b="1" dirty="0" smtClean="0"/>
            </a:br>
            <a:r>
              <a:rPr lang="en-US" sz="2100" dirty="0"/>
              <a:t>(</a:t>
            </a:r>
            <a:r>
              <a:rPr lang="en-US" sz="2100" dirty="0" smtClean="0"/>
              <a:t>517) 755-2001</a:t>
            </a:r>
            <a:endParaRPr lang="en-US" sz="2100" b="1" u="sng" dirty="0" smtClean="0"/>
          </a:p>
          <a:p>
            <a:pPr fontAlgn="base"/>
            <a:endParaRPr lang="en-US" dirty="0" smtClean="0"/>
          </a:p>
          <a:p>
            <a:pPr fontAlgn="base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9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3555" y="2011680"/>
            <a:ext cx="4754880" cy="420624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dirty="0" smtClean="0">
              <a:latin typeface="Candara" panose="020E0502030303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dirty="0" smtClean="0">
                <a:latin typeface="Candara" panose="020E0502030303020204" pitchFamily="34" charset="0"/>
              </a:rPr>
              <a:t>No </a:t>
            </a:r>
            <a:r>
              <a:rPr lang="en-US" sz="2600" dirty="0">
                <a:latin typeface="Candara" panose="020E0502030303020204" pitchFamily="34" charset="0"/>
              </a:rPr>
              <a:t>person in the United States shall, on the basis of sex</a:t>
            </a:r>
            <a:r>
              <a:rPr lang="en-US" sz="2600" b="1" u="sng" dirty="0">
                <a:latin typeface="Candara" panose="020E0502030303020204" pitchFamily="34" charset="0"/>
              </a:rPr>
              <a:t>, be excluded from participation, or denied the benefits of, or be subjected to discrimination under any education program</a:t>
            </a:r>
            <a:r>
              <a:rPr lang="en-US" sz="2600" dirty="0">
                <a:latin typeface="Candara" panose="020E0502030303020204" pitchFamily="34" charset="0"/>
              </a:rPr>
              <a:t> or activity receiving Federal financial assistance. 20 U.S.C. § 1681, et seq.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8044" y="2011680"/>
            <a:ext cx="5157227" cy="420624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Candara" panose="020E0502030303020204" pitchFamily="34" charset="0"/>
              </a:rPr>
              <a:t>What </a:t>
            </a:r>
            <a:r>
              <a:rPr lang="en-US" sz="2800" b="1" dirty="0">
                <a:latin typeface="Candara" panose="020E0502030303020204" pitchFamily="34" charset="0"/>
              </a:rPr>
              <a:t>to 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Candara" panose="020E0502030303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latin typeface="Candara" panose="020E0502030303020204" pitchFamily="34" charset="0"/>
              </a:rPr>
              <a:t>Contact your Principal or Supervisor</a:t>
            </a:r>
            <a:endParaRPr lang="en-US" sz="2400" b="1" u="sng" dirty="0">
              <a:latin typeface="Candara" panose="020E0502030303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andara" panose="020E0502030303020204" pitchFamily="34" charset="0"/>
              </a:rPr>
              <a:t>Principal/supervisor </a:t>
            </a:r>
            <a:r>
              <a:rPr lang="en-US" sz="2400" dirty="0">
                <a:latin typeface="Candara" panose="020E0502030303020204" pitchFamily="34" charset="0"/>
              </a:rPr>
              <a:t>will Contact your Title IX </a:t>
            </a:r>
            <a:r>
              <a:rPr lang="en-US" sz="2400" dirty="0" smtClean="0">
                <a:latin typeface="Candara" panose="020E0502030303020204" pitchFamily="34" charset="0"/>
              </a:rPr>
              <a:t>coordinators (Mark </a:t>
            </a:r>
            <a:r>
              <a:rPr lang="en-US" sz="2400" dirty="0">
                <a:latin typeface="Candara" panose="020E0502030303020204" pitchFamily="34" charset="0"/>
              </a:rPr>
              <a:t>and Suzy)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ndara" panose="020E0502030303020204" pitchFamily="34" charset="0"/>
              </a:rPr>
              <a:t>Take interim measures to protect alleged </a:t>
            </a:r>
            <a:r>
              <a:rPr lang="en-US" sz="2400" dirty="0" smtClean="0">
                <a:latin typeface="Candara" panose="020E0502030303020204" pitchFamily="34" charset="0"/>
              </a:rPr>
              <a:t>victim(s)</a:t>
            </a:r>
            <a:endParaRPr lang="en-US" sz="2400" dirty="0">
              <a:latin typeface="Candara" panose="020E0502030303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ndara" panose="020E0502030303020204" pitchFamily="34" charset="0"/>
              </a:rPr>
              <a:t>Communicate outcome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andara" panose="020E0502030303020204" pitchFamily="34" charset="0"/>
              </a:rPr>
              <a:t>Put </a:t>
            </a:r>
            <a:r>
              <a:rPr lang="en-US" sz="2400" dirty="0">
                <a:latin typeface="Candara" panose="020E0502030303020204" pitchFamily="34" charset="0"/>
              </a:rPr>
              <a:t>remedies in place with corrective action</a:t>
            </a:r>
            <a:endParaRPr lang="en-US" sz="1000" dirty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5779656" cy="420624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Director of Special Populations and Programs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solidFill>
                  <a:srgbClr val="0060C0"/>
                </a:solidFill>
              </a:rPr>
              <a:t>Sergio Keck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(517) </a:t>
            </a:r>
            <a:r>
              <a:rPr lang="en-US" dirty="0" smtClean="0"/>
              <a:t>755-2945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Bilingual Education</a:t>
            </a:r>
          </a:p>
          <a:p>
            <a:pPr lvl="1"/>
            <a:r>
              <a:rPr lang="en-US" dirty="0" smtClean="0"/>
              <a:t>Great Start Readiness Program</a:t>
            </a:r>
          </a:p>
          <a:p>
            <a:pPr lvl="1"/>
            <a:r>
              <a:rPr lang="en-US" dirty="0" smtClean="0"/>
              <a:t>Adult Education</a:t>
            </a:r>
          </a:p>
          <a:p>
            <a:pPr lvl="1"/>
            <a:r>
              <a:rPr lang="en-US" dirty="0" smtClean="0"/>
              <a:t>DAPA</a:t>
            </a:r>
          </a:p>
          <a:p>
            <a:pPr lvl="1"/>
            <a:r>
              <a:rPr lang="en-US" dirty="0" smtClean="0"/>
              <a:t>Community Learning Center</a:t>
            </a:r>
          </a:p>
          <a:p>
            <a:pPr lvl="1"/>
            <a:r>
              <a:rPr lang="en-US" dirty="0" smtClean="0"/>
              <a:t>Reading is Fundamental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5291" y="2186940"/>
            <a:ext cx="3548609" cy="385572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b="1" dirty="0"/>
              <a:t>Bilingual students represent 20% of Lansing School District population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pPr fontAlgn="base"/>
            <a:r>
              <a:rPr lang="en-US" b="1" dirty="0"/>
              <a:t>English Learners represent 18% of the total student population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pPr fontAlgn="base"/>
            <a:r>
              <a:rPr lang="en-US" b="1" dirty="0"/>
              <a:t>We have welcomed students from 70 different countries who speak 61 languages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5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21000">
              <a:schemeClr val="bg2">
                <a:lumMod val="40000"/>
                <a:lumOff val="60000"/>
              </a:schemeClr>
            </a:gs>
            <a:gs pos="37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719" y="2273328"/>
            <a:ext cx="3546915" cy="36292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/>
              <a:t>HR Specialist</a:t>
            </a:r>
            <a:r>
              <a:rPr lang="en-US" sz="1600" b="1" i="1" dirty="0"/>
              <a:t> (LEA, LSEA)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b="1" u="sng" dirty="0">
                <a:hlinkClick r:id="rId3"/>
              </a:rPr>
              <a:t>Unaa' Holiness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(517) </a:t>
            </a:r>
            <a:r>
              <a:rPr lang="en-US" dirty="0" smtClean="0"/>
              <a:t>755-2010</a:t>
            </a:r>
            <a:br>
              <a:rPr lang="en-US" dirty="0" smtClean="0"/>
            </a:br>
            <a:endParaRPr lang="en-US" sz="24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 smtClean="0"/>
              <a:t>HR </a:t>
            </a:r>
            <a:r>
              <a:rPr lang="en-US" b="1" i="1" dirty="0"/>
              <a:t>Staffing </a:t>
            </a:r>
            <a:r>
              <a:rPr lang="en-US" b="1" i="1" dirty="0" smtClean="0"/>
              <a:t>Coordinator </a:t>
            </a:r>
            <a:r>
              <a:rPr lang="en-US" sz="1300" b="1" i="1" dirty="0" smtClean="0"/>
              <a:t>(</a:t>
            </a:r>
            <a:r>
              <a:rPr lang="en-US" sz="1300" b="1" i="1" dirty="0"/>
              <a:t>LAES, CCLPI, AFSCME, LASA, M&amp;C)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u="sng" dirty="0">
                <a:hlinkClick r:id="rId4"/>
              </a:rPr>
              <a:t>Regan Henderson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(517) 755-2011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566" y="2744576"/>
            <a:ext cx="36320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b="1" i="1" dirty="0"/>
              <a:t>HR Office Specialist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u="sng" dirty="0">
                <a:hlinkClick r:id="rId5"/>
              </a:rPr>
              <a:t>Michael McClendon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(517) </a:t>
            </a:r>
            <a:r>
              <a:rPr lang="en-US" sz="2200" dirty="0" smtClean="0"/>
              <a:t>755-2003</a:t>
            </a:r>
            <a:br>
              <a:rPr lang="en-US" sz="2200" dirty="0" smtClean="0"/>
            </a:br>
            <a:endParaRPr lang="en-US" sz="2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b="1" i="1" dirty="0"/>
              <a:t>HR Data Specialist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u="sng" dirty="0">
                <a:hlinkClick r:id="rId6"/>
              </a:rPr>
              <a:t>Myrical Barton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(517) </a:t>
            </a:r>
            <a:r>
              <a:rPr lang="en-US" sz="2200" dirty="0" smtClean="0"/>
              <a:t>755-2007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5214" y="2810120"/>
            <a:ext cx="31426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200" b="1" i="1" dirty="0"/>
              <a:t>Payroll Coordinator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u="sng" dirty="0">
                <a:hlinkClick r:id="rId7"/>
              </a:rPr>
              <a:t>Steve Tapia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(517) </a:t>
            </a:r>
            <a:r>
              <a:rPr lang="en-US" sz="2200" dirty="0" smtClean="0"/>
              <a:t>755-2008</a:t>
            </a:r>
            <a:br>
              <a:rPr lang="en-US" sz="2200" dirty="0" smtClean="0"/>
            </a:br>
            <a:endParaRPr lang="en-US" sz="22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200" b="1" i="1" dirty="0"/>
              <a:t>Payroll Coordinator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u="sng" dirty="0">
                <a:hlinkClick r:id="rId8"/>
              </a:rPr>
              <a:t>Beth </a:t>
            </a:r>
            <a:r>
              <a:rPr lang="en-US" sz="2200" b="1" u="sng" dirty="0" err="1">
                <a:hlinkClick r:id="rId8"/>
              </a:rPr>
              <a:t>Farrand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(517) 755-2013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3789" y="2744576"/>
            <a:ext cx="33975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b="1" i="1" dirty="0"/>
              <a:t>HR Office Coordinator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u="sng" dirty="0" err="1">
                <a:solidFill>
                  <a:srgbClr val="0060C0"/>
                </a:solidFill>
              </a:rPr>
              <a:t>Tasia</a:t>
            </a:r>
            <a:r>
              <a:rPr lang="en-US" sz="2200" b="1" u="sng" dirty="0">
                <a:solidFill>
                  <a:srgbClr val="0060C0"/>
                </a:solidFill>
              </a:rPr>
              <a:t> Clay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(517) </a:t>
            </a:r>
            <a:r>
              <a:rPr lang="en-US" sz="2200" dirty="0" smtClean="0"/>
              <a:t>755-2002</a:t>
            </a:r>
            <a:br>
              <a:rPr lang="en-US" sz="2200" dirty="0" smtClean="0"/>
            </a:br>
            <a:endParaRPr lang="en-US" sz="2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b="1" i="1" dirty="0"/>
              <a:t>HR Office Specialist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u="sng" dirty="0">
                <a:hlinkClick r:id="rId9"/>
              </a:rPr>
              <a:t>Kim Walker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(517) 755-2014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41983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15000">
              <a:schemeClr val="bg2">
                <a:lumMod val="40000"/>
                <a:lumOff val="60000"/>
              </a:schemeClr>
            </a:gs>
            <a:gs pos="37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 and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307" y="2222962"/>
            <a:ext cx="4010273" cy="2736965"/>
          </a:xfrm>
        </p:spPr>
        <p:txBody>
          <a:bodyPr>
            <a:normAutofit/>
          </a:bodyPr>
          <a:lstStyle/>
          <a:p>
            <a:r>
              <a:rPr lang="en-US" sz="2800" dirty="0"/>
              <a:t>It is </a:t>
            </a:r>
            <a:r>
              <a:rPr lang="en-US" sz="2800" dirty="0" smtClean="0"/>
              <a:t>the mission of </a:t>
            </a:r>
            <a:r>
              <a:rPr lang="en-US" sz="2800" dirty="0"/>
              <a:t>the Lansing School </a:t>
            </a:r>
            <a:r>
              <a:rPr lang="en-US" sz="2800" dirty="0" smtClean="0"/>
              <a:t>District </a:t>
            </a:r>
            <a:r>
              <a:rPr lang="en-US" sz="2800" dirty="0"/>
              <a:t>to provide educational excellence in a safe and nurturing </a:t>
            </a:r>
            <a:r>
              <a:rPr lang="en-US" sz="2800" dirty="0" smtClean="0"/>
              <a:t>environment for all students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307" y="4770356"/>
            <a:ext cx="10500304" cy="2407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accomplish our mission we will create a collaborative, high-preforming, safe learning environment that is integrated with out communities and focused on preparing students for global citizenship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00" y="1386427"/>
            <a:ext cx="7185083" cy="31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8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27000">
              <a:schemeClr val="bg2">
                <a:lumMod val="40000"/>
                <a:lumOff val="60000"/>
              </a:schemeClr>
            </a:gs>
            <a:gs pos="43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setseg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99" y="3538316"/>
            <a:ext cx="2951446" cy="2951446"/>
          </a:xfrm>
          <a:effectLst>
            <a:softEdge rad="889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dirty="0" smtClean="0"/>
              <a:t>Administrative Services Manager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rgbClr val="0066CC"/>
                </a:solidFill>
              </a:rPr>
              <a:t>Cathy Hungerford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chungerford@setseg.org</a:t>
            </a:r>
          </a:p>
          <a:p>
            <a:r>
              <a:rPr lang="en-US" b="1" i="1" dirty="0" smtClean="0"/>
              <a:t>Account Manager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rgbClr val="0066CC"/>
                </a:solidFill>
              </a:rPr>
              <a:t>Nicole Shook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nshook@setseg.org</a:t>
            </a:r>
          </a:p>
          <a:p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027019" y="2234418"/>
            <a:ext cx="47548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Plan Information</a:t>
            </a:r>
          </a:p>
          <a:p>
            <a:r>
              <a:rPr lang="en-US" dirty="0" smtClean="0"/>
              <a:t>Employee Cost Share</a:t>
            </a:r>
          </a:p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271" y="4617145"/>
            <a:ext cx="393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Benefits Questions:</a:t>
            </a:r>
          </a:p>
          <a:p>
            <a:r>
              <a:rPr lang="en-US" sz="3200" dirty="0" smtClean="0"/>
              <a:t>517-755-2066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62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&amp; seclusion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https://fileshare.setseg.org/?linkid=KZi4zr6VWWVfeWN6Jui6mJo7Sl+NTQOJ84DODS6ncAGbVD1enuLOJg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21000">
              <a:schemeClr val="bg2">
                <a:lumMod val="40000"/>
                <a:lumOff val="60000"/>
              </a:schemeClr>
            </a:gs>
            <a:gs pos="37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hire paperwork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79"/>
            <a:ext cx="4754880" cy="4324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What we need:</a:t>
            </a:r>
          </a:p>
          <a:p>
            <a:r>
              <a:rPr lang="en-US" sz="1900" dirty="0"/>
              <a:t>Employee Information</a:t>
            </a:r>
          </a:p>
          <a:p>
            <a:r>
              <a:rPr lang="en-US" sz="1900" dirty="0"/>
              <a:t>Acceptance of Employment Offer</a:t>
            </a:r>
          </a:p>
          <a:p>
            <a:r>
              <a:rPr lang="en-US" sz="1900" dirty="0" smtClean="0"/>
              <a:t>New Hire Orientation Acknowledgement</a:t>
            </a:r>
          </a:p>
          <a:p>
            <a:r>
              <a:rPr lang="en-US" sz="1900" dirty="0" smtClean="0"/>
              <a:t>Criminal History Understanding</a:t>
            </a:r>
          </a:p>
          <a:p>
            <a:r>
              <a:rPr lang="en-US" sz="1900" dirty="0" smtClean="0"/>
              <a:t>Notice of Arraignments or Convictions</a:t>
            </a:r>
          </a:p>
          <a:p>
            <a:r>
              <a:rPr lang="en-US" sz="1900" dirty="0" smtClean="0"/>
              <a:t>Affidavit of Good Health</a:t>
            </a:r>
          </a:p>
          <a:p>
            <a:r>
              <a:rPr lang="en-US" sz="2000" dirty="0" smtClean="0"/>
              <a:t>Direct </a:t>
            </a:r>
            <a:r>
              <a:rPr lang="en-US" sz="2000" dirty="0"/>
              <a:t>Deposit Form &amp; Voided </a:t>
            </a:r>
            <a:r>
              <a:rPr lang="en-US" sz="2000" dirty="0" smtClean="0"/>
              <a:t>Check</a:t>
            </a:r>
          </a:p>
          <a:p>
            <a:r>
              <a:rPr lang="en-US" sz="2000" dirty="0" smtClean="0"/>
              <a:t>Unprofessional Conduct Disclosure Form</a:t>
            </a:r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119" y="2389499"/>
            <a:ext cx="4932270" cy="3805645"/>
          </a:xfrm>
        </p:spPr>
        <p:txBody>
          <a:bodyPr>
            <a:normAutofit/>
          </a:bodyPr>
          <a:lstStyle/>
          <a:p>
            <a:r>
              <a:rPr lang="en-US" sz="2000" dirty="0"/>
              <a:t>Certified </a:t>
            </a:r>
            <a:r>
              <a:rPr lang="en-US" sz="2000" dirty="0" smtClean="0"/>
              <a:t>Transcripts</a:t>
            </a:r>
          </a:p>
          <a:p>
            <a:pPr lvl="1"/>
            <a:r>
              <a:rPr lang="en-US" sz="1800" dirty="0"/>
              <a:t>If you do not have transcripts they can be sent to </a:t>
            </a:r>
            <a:r>
              <a:rPr lang="en-US" sz="1800" dirty="0" smtClean="0"/>
              <a:t>regan.henderson@lansingschools.net </a:t>
            </a:r>
            <a:r>
              <a:rPr lang="en-US" sz="1800" dirty="0"/>
              <a:t>or u</a:t>
            </a:r>
            <a:r>
              <a:rPr lang="en-US" sz="1800" dirty="0" smtClean="0"/>
              <a:t>naa.holiness@lansingschools.net</a:t>
            </a:r>
            <a:endParaRPr lang="en-US" sz="1800" dirty="0"/>
          </a:p>
          <a:p>
            <a:r>
              <a:rPr lang="en-US" sz="2000" dirty="0" smtClean="0"/>
              <a:t>Tax Card</a:t>
            </a:r>
            <a:endParaRPr lang="en-US" sz="2000" dirty="0"/>
          </a:p>
          <a:p>
            <a:r>
              <a:rPr lang="en-US" sz="2000" dirty="0"/>
              <a:t>I-9 Employment Eligibility </a:t>
            </a:r>
            <a:r>
              <a:rPr lang="en-US" sz="2000" dirty="0" smtClean="0"/>
              <a:t>Verification</a:t>
            </a:r>
          </a:p>
          <a:p>
            <a:pPr lvl="1"/>
            <a:r>
              <a:rPr lang="en-US" sz="1800" dirty="0" smtClean="0"/>
              <a:t>Drivers License or Passport</a:t>
            </a:r>
          </a:p>
          <a:p>
            <a:pPr lvl="1"/>
            <a:r>
              <a:rPr lang="en-US" sz="1800" dirty="0" smtClean="0"/>
              <a:t>Social Security Card or Birth Certificate</a:t>
            </a:r>
            <a:endParaRPr lang="en-US" sz="1800" dirty="0"/>
          </a:p>
          <a:p>
            <a:r>
              <a:rPr lang="en-US" sz="2000" dirty="0" smtClean="0"/>
              <a:t>Highly Qualified Form (Teachers)</a:t>
            </a:r>
          </a:p>
          <a:p>
            <a:r>
              <a:rPr lang="en-US" sz="2000" dirty="0" smtClean="0"/>
              <a:t>Notarized Teaching Certificate (Teachers)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019539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4" y="786594"/>
            <a:ext cx="9784080" cy="89148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Employee Leaves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All employees must complete a leave application for any absence greater than </a:t>
            </a:r>
            <a:r>
              <a:rPr lang="en-US" b="1" dirty="0" smtClean="0"/>
              <a:t>three</a:t>
            </a:r>
            <a:r>
              <a:rPr lang="en-US" dirty="0" smtClean="0"/>
              <a:t> (3) days.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 doctor’s note is required for any groups of absences </a:t>
            </a:r>
            <a:r>
              <a:rPr lang="en-US" b="1" dirty="0" smtClean="0"/>
              <a:t>five</a:t>
            </a:r>
            <a:r>
              <a:rPr lang="en-US" dirty="0" smtClean="0"/>
              <a:t> (5) or more consecutive days.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All leave requests and questions may be directed to Regan Henderson</a:t>
            </a:r>
          </a:p>
          <a:p>
            <a:pPr marL="0" indent="0" algn="ctr">
              <a:buNone/>
            </a:pPr>
            <a:r>
              <a:rPr lang="en-US" b="1" dirty="0" smtClean="0"/>
              <a:t>(517) 755-2011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The Family Medical Leave Act</a:t>
            </a:r>
          </a:p>
          <a:p>
            <a:pPr marL="0" indent="0">
              <a:buNone/>
            </a:pPr>
            <a:r>
              <a:rPr lang="en-US" dirty="0" smtClean="0"/>
              <a:t>A federal </a:t>
            </a:r>
            <a:r>
              <a:rPr lang="en-US" dirty="0"/>
              <a:t>law requiring </a:t>
            </a:r>
            <a:r>
              <a:rPr lang="en-US" dirty="0" smtClean="0"/>
              <a:t>employers </a:t>
            </a:r>
            <a:r>
              <a:rPr lang="en-US" dirty="0"/>
              <a:t>to provide employees with job-protected and unpaid leave for qualified </a:t>
            </a:r>
            <a:r>
              <a:rPr lang="en-US" dirty="0" smtClean="0"/>
              <a:t>medical </a:t>
            </a:r>
            <a:r>
              <a:rPr lang="en-US" dirty="0"/>
              <a:t>and family reasons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12 months of service</a:t>
            </a:r>
          </a:p>
          <a:p>
            <a:pPr lvl="1"/>
            <a:r>
              <a:rPr lang="en-US" dirty="0" smtClean="0"/>
              <a:t>1250 hours of service in the last 12 months</a:t>
            </a:r>
          </a:p>
          <a:p>
            <a:pPr lvl="1"/>
            <a:r>
              <a:rPr lang="en-US" dirty="0" smtClean="0"/>
              <a:t>A qualified medical reason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5175" y="2794494"/>
            <a:ext cx="3422696" cy="1818857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 smtClean="0"/>
              <a:t>Please contact Kim Walker with any questions regarding Absence Management</a:t>
            </a:r>
          </a:p>
          <a:p>
            <a:pPr marL="0" indent="0" algn="ctr">
              <a:buNone/>
            </a:pPr>
            <a:r>
              <a:rPr lang="en-US" b="1" dirty="0" smtClean="0"/>
              <a:t>(517) 755-2014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416" y="1952155"/>
            <a:ext cx="4754880" cy="3819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Creating an Absence</a:t>
            </a:r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5" y="2186798"/>
            <a:ext cx="3229946" cy="3236673"/>
          </a:xfrm>
          <a:prstGeom prst="rect">
            <a:avLst/>
          </a:prstGeom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27" y="2405223"/>
            <a:ext cx="4635942" cy="3018248"/>
          </a:xfrm>
          <a:prstGeom prst="rect">
            <a:avLst/>
          </a:prstGeom>
        </p:spPr>
      </p:pic>
      <p:pic>
        <p:nvPicPr>
          <p:cNvPr id="8" name="Picture 7" descr="Quick Start Guide EMPLOYEE.pdf - Adobe Acrobat Pr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53334" r="11461" b="32372"/>
          <a:stretch/>
        </p:blipFill>
        <p:spPr>
          <a:xfrm>
            <a:off x="3961774" y="5622088"/>
            <a:ext cx="7636476" cy="98030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18249" y="6112239"/>
            <a:ext cx="3119878" cy="47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(formerly called AESOP)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</TotalTime>
  <Words>699</Words>
  <Application>Microsoft Office PowerPoint</Application>
  <PresentationFormat>Widescreen</PresentationFormat>
  <Paragraphs>168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Candara</vt:lpstr>
      <vt:lpstr>Corbel</vt:lpstr>
      <vt:lpstr>Wingdings</vt:lpstr>
      <vt:lpstr>Banded</vt:lpstr>
      <vt:lpstr>Welcome to  the Lansing School District</vt:lpstr>
      <vt:lpstr>Welcome</vt:lpstr>
      <vt:lpstr>Human resources </vt:lpstr>
      <vt:lpstr>Our mission and vision</vt:lpstr>
      <vt:lpstr>setseg</vt:lpstr>
      <vt:lpstr>Restraint &amp; seclusion video</vt:lpstr>
      <vt:lpstr>New hire paperwork</vt:lpstr>
      <vt:lpstr>Employee Leaves </vt:lpstr>
      <vt:lpstr>Absence management</vt:lpstr>
      <vt:lpstr>payroll</vt:lpstr>
      <vt:lpstr>Lunch</vt:lpstr>
      <vt:lpstr>Blood born pathogen video</vt:lpstr>
      <vt:lpstr>The department of public safety</vt:lpstr>
      <vt:lpstr>State &amp; federal Employment law video</vt:lpstr>
      <vt:lpstr>The office of school culture</vt:lpstr>
      <vt:lpstr>Technology</vt:lpstr>
      <vt:lpstr>Next steps</vt:lpstr>
      <vt:lpstr>Pathway promise</vt:lpstr>
      <vt:lpstr>Union Affiliations</vt:lpstr>
      <vt:lpstr>Title ix</vt:lpstr>
      <vt:lpstr>Welcome center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Lansing School D</dc:title>
  <dc:creator>Regan Henderson</dc:creator>
  <cp:lastModifiedBy>HR Intern</cp:lastModifiedBy>
  <cp:revision>69</cp:revision>
  <cp:lastPrinted>2017-08-24T18:31:12Z</cp:lastPrinted>
  <dcterms:created xsi:type="dcterms:W3CDTF">2017-08-23T13:53:38Z</dcterms:created>
  <dcterms:modified xsi:type="dcterms:W3CDTF">2018-06-13T20:27:14Z</dcterms:modified>
</cp:coreProperties>
</file>