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6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85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45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3703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326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941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73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81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20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91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9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05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1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91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74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2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81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986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101" y="269384"/>
            <a:ext cx="9905998" cy="132666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Lewton</a:t>
            </a:r>
            <a:r>
              <a:rPr lang="en-US" b="1" dirty="0"/>
              <a:t> Spanish </a:t>
            </a:r>
            <a:r>
              <a:rPr lang="en-US" b="1" dirty="0" smtClean="0"/>
              <a:t>Immersion / Global Studies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3200" dirty="0" smtClean="0"/>
              <a:t>Weekly schedule                </a:t>
            </a:r>
            <a:r>
              <a:rPr lang="en-US" sz="3200" dirty="0"/>
              <a:t/>
            </a:r>
            <a:br>
              <a:rPr lang="en-US" sz="3200" dirty="0"/>
            </a:b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90945" y="1113906"/>
          <a:ext cx="11629506" cy="5068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295">
                  <a:extLst>
                    <a:ext uri="{9D8B030D-6E8A-4147-A177-3AD203B41FA5}">
                      <a16:colId xmlns:a16="http://schemas.microsoft.com/office/drawing/2014/main" val="3917474312"/>
                    </a:ext>
                  </a:extLst>
                </a:gridCol>
                <a:gridCol w="1511084">
                  <a:extLst>
                    <a:ext uri="{9D8B030D-6E8A-4147-A177-3AD203B41FA5}">
                      <a16:colId xmlns:a16="http://schemas.microsoft.com/office/drawing/2014/main" val="198218065"/>
                    </a:ext>
                  </a:extLst>
                </a:gridCol>
                <a:gridCol w="1435948">
                  <a:extLst>
                    <a:ext uri="{9D8B030D-6E8A-4147-A177-3AD203B41FA5}">
                      <a16:colId xmlns:a16="http://schemas.microsoft.com/office/drawing/2014/main" val="165756438"/>
                    </a:ext>
                  </a:extLst>
                </a:gridCol>
                <a:gridCol w="1435948">
                  <a:extLst>
                    <a:ext uri="{9D8B030D-6E8A-4147-A177-3AD203B41FA5}">
                      <a16:colId xmlns:a16="http://schemas.microsoft.com/office/drawing/2014/main" val="3949895533"/>
                    </a:ext>
                  </a:extLst>
                </a:gridCol>
                <a:gridCol w="1427600">
                  <a:extLst>
                    <a:ext uri="{9D8B030D-6E8A-4147-A177-3AD203B41FA5}">
                      <a16:colId xmlns:a16="http://schemas.microsoft.com/office/drawing/2014/main" val="2046706105"/>
                    </a:ext>
                  </a:extLst>
                </a:gridCol>
                <a:gridCol w="1444296">
                  <a:extLst>
                    <a:ext uri="{9D8B030D-6E8A-4147-A177-3AD203B41FA5}">
                      <a16:colId xmlns:a16="http://schemas.microsoft.com/office/drawing/2014/main" val="2077288515"/>
                    </a:ext>
                  </a:extLst>
                </a:gridCol>
                <a:gridCol w="1427599">
                  <a:extLst>
                    <a:ext uri="{9D8B030D-6E8A-4147-A177-3AD203B41FA5}">
                      <a16:colId xmlns:a16="http://schemas.microsoft.com/office/drawing/2014/main" val="3844249611"/>
                    </a:ext>
                  </a:extLst>
                </a:gridCol>
                <a:gridCol w="1502736">
                  <a:extLst>
                    <a:ext uri="{9D8B030D-6E8A-4147-A177-3AD203B41FA5}">
                      <a16:colId xmlns:a16="http://schemas.microsoft.com/office/drawing/2014/main" val="4260262163"/>
                    </a:ext>
                  </a:extLst>
                </a:gridCol>
              </a:tblGrid>
              <a:tr h="3718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anose="02040503050406030204" pitchFamily="18" charset="0"/>
                        </a:rPr>
                        <a:t>TIME</a:t>
                      </a:r>
                      <a:endParaRPr lang="en-US" sz="16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anose="02040503050406030204" pitchFamily="18" charset="0"/>
                        </a:rPr>
                        <a:t>Kindergarten</a:t>
                      </a:r>
                      <a:endParaRPr lang="en-US" sz="16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anose="02040503050406030204" pitchFamily="18" charset="0"/>
                        </a:rPr>
                        <a:t>First</a:t>
                      </a:r>
                      <a:endParaRPr lang="en-US" sz="16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anose="02040503050406030204" pitchFamily="18" charset="0"/>
                        </a:rPr>
                        <a:t>Second</a:t>
                      </a:r>
                      <a:endParaRPr lang="en-US" sz="16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anose="02040503050406030204" pitchFamily="18" charset="0"/>
                        </a:rPr>
                        <a:t>Third</a:t>
                      </a:r>
                      <a:endParaRPr lang="en-US" sz="16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anose="02040503050406030204" pitchFamily="18" charset="0"/>
                        </a:rPr>
                        <a:t>Fourth</a:t>
                      </a:r>
                      <a:endParaRPr lang="en-US" sz="16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anose="02040503050406030204" pitchFamily="18" charset="0"/>
                        </a:rPr>
                        <a:t>Fifth</a:t>
                      </a:r>
                      <a:endParaRPr lang="en-US" sz="16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anose="02040503050406030204" pitchFamily="18" charset="0"/>
                        </a:rPr>
                        <a:t>Sixth</a:t>
                      </a:r>
                      <a:endParaRPr lang="en-US" sz="16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8565"/>
                  </a:ext>
                </a:extLst>
              </a:tr>
              <a:tr h="892431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LIVE      8:35 – 9:00 </a:t>
                      </a:r>
                      <a:endParaRPr lang="en-US" sz="1200" b="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Announcements</a:t>
                      </a:r>
                    </a:p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Morning</a:t>
                      </a:r>
                      <a:r>
                        <a:rPr lang="en-US" sz="1200" baseline="0" dirty="0" smtClean="0">
                          <a:latin typeface="Cambria" panose="02040503050406030204" pitchFamily="18" charset="0"/>
                        </a:rPr>
                        <a:t> Meeting/SEL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Announcements</a:t>
                      </a:r>
                    </a:p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Morning</a:t>
                      </a:r>
                      <a:r>
                        <a:rPr lang="en-US" sz="1200" baseline="0" dirty="0" smtClean="0">
                          <a:latin typeface="Cambria" panose="02040503050406030204" pitchFamily="18" charset="0"/>
                        </a:rPr>
                        <a:t> Meeting/SEL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Announcements</a:t>
                      </a:r>
                    </a:p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Morning</a:t>
                      </a:r>
                      <a:r>
                        <a:rPr lang="en-US" sz="1200" baseline="0" dirty="0" smtClean="0">
                          <a:latin typeface="Cambria" panose="02040503050406030204" pitchFamily="18" charset="0"/>
                        </a:rPr>
                        <a:t> Meeting/SEL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Announcements</a:t>
                      </a:r>
                    </a:p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Morning</a:t>
                      </a:r>
                      <a:r>
                        <a:rPr lang="en-US" sz="1200" baseline="0" dirty="0" smtClean="0">
                          <a:latin typeface="Cambria" panose="02040503050406030204" pitchFamily="18" charset="0"/>
                        </a:rPr>
                        <a:t> Meeting/SEL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Announcements</a:t>
                      </a:r>
                    </a:p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Morning</a:t>
                      </a:r>
                      <a:r>
                        <a:rPr lang="en-US" sz="1200" baseline="0" dirty="0" smtClean="0">
                          <a:latin typeface="Cambria" panose="02040503050406030204" pitchFamily="18" charset="0"/>
                        </a:rPr>
                        <a:t> Meeting/SEL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Announcements</a:t>
                      </a:r>
                    </a:p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Morning</a:t>
                      </a:r>
                      <a:r>
                        <a:rPr lang="en-US" sz="1200" baseline="0" dirty="0" smtClean="0">
                          <a:latin typeface="Cambria" panose="02040503050406030204" pitchFamily="18" charset="0"/>
                        </a:rPr>
                        <a:t> Meeting/SEL</a:t>
                      </a:r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Announcements</a:t>
                      </a:r>
                    </a:p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Morning</a:t>
                      </a:r>
                      <a:r>
                        <a:rPr lang="en-US" sz="1200" baseline="0" dirty="0" smtClean="0">
                          <a:latin typeface="Cambria" panose="02040503050406030204" pitchFamily="18" charset="0"/>
                        </a:rPr>
                        <a:t> Meeting/SEL</a:t>
                      </a:r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445376"/>
                  </a:ext>
                </a:extLst>
              </a:tr>
              <a:tr h="66798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LIVE     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9:00 – 9:45 </a:t>
                      </a:r>
                    </a:p>
                    <a:p>
                      <a:endParaRPr lang="en-US" sz="1200" b="0" dirty="0" smtClean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SLA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</a:p>
                    <a:p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(I do/we do)</a:t>
                      </a:r>
                      <a:endParaRPr lang="en-US" sz="1200" b="0" dirty="0" smtClean="0">
                        <a:latin typeface="Cambria" panose="02040503050406030204" pitchFamily="18" charset="0"/>
                      </a:endParaRPr>
                    </a:p>
                    <a:p>
                      <a:endParaRPr lang="en-US" sz="1200" b="0" baseline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SLA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</a:p>
                    <a:p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(I do/we do)</a:t>
                      </a:r>
                      <a:endParaRPr lang="en-US" sz="1200" b="0" dirty="0" smtClean="0">
                        <a:latin typeface="Cambria" panose="02040503050406030204" pitchFamily="18" charset="0"/>
                      </a:endParaRPr>
                    </a:p>
                    <a:p>
                      <a:endParaRPr lang="en-US" sz="1200" b="0" baseline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Math instruction</a:t>
                      </a:r>
                    </a:p>
                    <a:p>
                      <a:r>
                        <a:rPr lang="en-US" sz="1200" b="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(I do/we do)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Math instruction</a:t>
                      </a:r>
                    </a:p>
                    <a:p>
                      <a:r>
                        <a:rPr lang="en-US" sz="1200" b="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(I do/we do)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Math instruction</a:t>
                      </a:r>
                    </a:p>
                    <a:p>
                      <a:r>
                        <a:rPr lang="en-US" sz="1200" b="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(I do/we do)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Math instruction</a:t>
                      </a:r>
                    </a:p>
                    <a:p>
                      <a:r>
                        <a:rPr lang="en-US" sz="1200" b="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(I do/we do)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Math instruction</a:t>
                      </a:r>
                    </a:p>
                    <a:p>
                      <a:r>
                        <a:rPr lang="en-US" sz="1200" b="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(I do/we do)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407585"/>
                  </a:ext>
                </a:extLst>
              </a:tr>
              <a:tr h="811741">
                <a:tc>
                  <a:txBody>
                    <a:bodyPr/>
                    <a:lstStyle/>
                    <a:p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Blended </a:t>
                      </a:r>
                    </a:p>
                    <a:p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           9:45 – 10:30 </a:t>
                      </a:r>
                      <a:endParaRPr lang="en-US" sz="1200" b="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SLA (you do)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Small group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  <a:endParaRPr lang="en-US" sz="1200" b="0" dirty="0" smtClean="0">
                        <a:latin typeface="Cambria" panose="02040503050406030204" pitchFamily="18" charset="0"/>
                      </a:endParaRPr>
                    </a:p>
                    <a:p>
                      <a:endParaRPr lang="en-US" sz="1200" b="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SLA (you do)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Small group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  <a:endParaRPr lang="en-US" sz="1200" b="0" dirty="0" smtClean="0">
                        <a:latin typeface="Cambria" panose="02040503050406030204" pitchFamily="18" charset="0"/>
                      </a:endParaRPr>
                    </a:p>
                    <a:p>
                      <a:endParaRPr lang="en-US" sz="1200" b="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Math (you do)</a:t>
                      </a:r>
                    </a:p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Small group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  <a:endParaRPr lang="en-US" sz="1200" b="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Math (you do)</a:t>
                      </a:r>
                    </a:p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Small group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  <a:endParaRPr lang="en-US" sz="1200" b="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Math (you do)</a:t>
                      </a:r>
                    </a:p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Small group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  <a:endParaRPr lang="en-US" sz="1200" b="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Math (you do)</a:t>
                      </a:r>
                    </a:p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Small group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  <a:endParaRPr lang="en-US" sz="1200" b="0" dirty="0" smtClean="0"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Math (you do)</a:t>
                      </a:r>
                    </a:p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Small group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  <a:endParaRPr lang="en-US" sz="1200" b="0" dirty="0" smtClean="0"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417824"/>
                  </a:ext>
                </a:extLst>
              </a:tr>
              <a:tr h="741623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LIVE      </a:t>
                      </a:r>
                    </a:p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          10:30 – 11:15</a:t>
                      </a:r>
                      <a:endParaRPr lang="en-US" sz="1200" b="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Literacy Centers</a:t>
                      </a:r>
                      <a:endParaRPr lang="en-US" sz="1200" b="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Literacy Centers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SLA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</a:p>
                    <a:p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(I do/we do)</a:t>
                      </a:r>
                      <a:endParaRPr lang="en-US" sz="1200" b="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SLA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</a:p>
                    <a:p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(I do/we do)</a:t>
                      </a:r>
                      <a:endParaRPr lang="en-US" sz="1200" b="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SLA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</a:p>
                    <a:p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(I do/we do)</a:t>
                      </a:r>
                      <a:endParaRPr lang="en-US" sz="1200" b="0" dirty="0" smtClean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SLA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</a:p>
                    <a:p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(I do/we do)</a:t>
                      </a:r>
                      <a:endParaRPr lang="en-US" sz="1200" b="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ELA instruction</a:t>
                      </a:r>
                    </a:p>
                    <a:p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(I do/we do)</a:t>
                      </a:r>
                      <a:endParaRPr lang="en-US" sz="1200" b="0" dirty="0" smtClean="0"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011810"/>
                  </a:ext>
                </a:extLst>
              </a:tr>
              <a:tr h="81174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Blended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Cambria" panose="02040503050406030204" pitchFamily="18" charset="0"/>
                        </a:rPr>
                        <a:t>          </a:t>
                      </a: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11:15 – 11:45</a:t>
                      </a:r>
                    </a:p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PBL / Tech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PBL / Tech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SLA (you do)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Small group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  <a:endParaRPr lang="en-US" sz="1200" b="0" dirty="0" smtClean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SLA (you do)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Small group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  <a:endParaRPr lang="en-US" sz="1200" b="0" dirty="0" smtClean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SLA (you do)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Small group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  <a:endParaRPr lang="en-US" sz="1200" b="0" dirty="0" smtClean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SLA (you do)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Small group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  <a:endParaRPr lang="en-US" sz="1200" b="0" dirty="0" smtClean="0">
                        <a:latin typeface="Cambria" panose="02040503050406030204" pitchFamily="18" charset="0"/>
                      </a:endParaRPr>
                    </a:p>
                    <a:p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ELA (you do)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Small group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  <a:endParaRPr lang="en-US" sz="1200" b="0" dirty="0" smtClean="0">
                        <a:latin typeface="Cambria" panose="02040503050406030204" pitchFamily="18" charset="0"/>
                      </a:endParaRPr>
                    </a:p>
                    <a:p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006115"/>
                  </a:ext>
                </a:extLst>
              </a:tr>
              <a:tr h="74848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LUNCH </a:t>
                      </a:r>
                      <a:r>
                        <a:rPr lang="en-US" sz="1200" baseline="0" dirty="0" smtClean="0">
                          <a:latin typeface="Cambria" panose="02040503050406030204" pitchFamily="18" charset="0"/>
                        </a:rPr>
                        <a:t> </a:t>
                      </a:r>
                    </a:p>
                    <a:p>
                      <a:r>
                        <a:rPr lang="en-US" sz="1200" baseline="0" dirty="0" smtClean="0">
                          <a:latin typeface="Cambria" panose="02040503050406030204" pitchFamily="18" charset="0"/>
                        </a:rPr>
                        <a:t>          </a:t>
                      </a: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11:45 – 12:25</a:t>
                      </a:r>
                    </a:p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LUNCH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LUNCH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LUNCH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LUNCH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LUNCH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LUNCH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LUNCH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58113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7093" y="6223693"/>
            <a:ext cx="5094622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Synchronous Core – 160 minutes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Synchronous Non-Core – 55 minutes  (Morning Meeting/Closing Circle/SEL)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8505" y="6223693"/>
            <a:ext cx="5094622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Blended DIAF – 40 minutes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Asynchronous Learning – 150 minutes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5748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101" y="269384"/>
            <a:ext cx="9905998" cy="132666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Lewton</a:t>
            </a:r>
            <a:r>
              <a:rPr lang="en-US" b="1" dirty="0"/>
              <a:t> Spanish Immersion / Global Studies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3200" dirty="0" smtClean="0"/>
              <a:t>Weekly schedule</a:t>
            </a:r>
            <a:r>
              <a:rPr lang="en-US" sz="3200" dirty="0"/>
              <a:t/>
            </a:r>
            <a:br>
              <a:rPr lang="en-US" sz="3200" dirty="0"/>
            </a:b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109623"/>
              </p:ext>
            </p:extLst>
          </p:nvPr>
        </p:nvGraphicFramePr>
        <p:xfrm>
          <a:off x="290947" y="1113906"/>
          <a:ext cx="11654442" cy="51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935">
                  <a:extLst>
                    <a:ext uri="{9D8B030D-6E8A-4147-A177-3AD203B41FA5}">
                      <a16:colId xmlns:a16="http://schemas.microsoft.com/office/drawing/2014/main" val="3917474312"/>
                    </a:ext>
                  </a:extLst>
                </a:gridCol>
                <a:gridCol w="1462398">
                  <a:extLst>
                    <a:ext uri="{9D8B030D-6E8A-4147-A177-3AD203B41FA5}">
                      <a16:colId xmlns:a16="http://schemas.microsoft.com/office/drawing/2014/main" val="198218065"/>
                    </a:ext>
                  </a:extLst>
                </a:gridCol>
                <a:gridCol w="1438102">
                  <a:extLst>
                    <a:ext uri="{9D8B030D-6E8A-4147-A177-3AD203B41FA5}">
                      <a16:colId xmlns:a16="http://schemas.microsoft.com/office/drawing/2014/main" val="165756438"/>
                    </a:ext>
                  </a:extLst>
                </a:gridCol>
                <a:gridCol w="1398132">
                  <a:extLst>
                    <a:ext uri="{9D8B030D-6E8A-4147-A177-3AD203B41FA5}">
                      <a16:colId xmlns:a16="http://schemas.microsoft.com/office/drawing/2014/main" val="3949895533"/>
                    </a:ext>
                  </a:extLst>
                </a:gridCol>
                <a:gridCol w="1528589">
                  <a:extLst>
                    <a:ext uri="{9D8B030D-6E8A-4147-A177-3AD203B41FA5}">
                      <a16:colId xmlns:a16="http://schemas.microsoft.com/office/drawing/2014/main" val="2046706105"/>
                    </a:ext>
                  </a:extLst>
                </a:gridCol>
                <a:gridCol w="1395897">
                  <a:extLst>
                    <a:ext uri="{9D8B030D-6E8A-4147-A177-3AD203B41FA5}">
                      <a16:colId xmlns:a16="http://schemas.microsoft.com/office/drawing/2014/main" val="2077288515"/>
                    </a:ext>
                  </a:extLst>
                </a:gridCol>
                <a:gridCol w="1388225">
                  <a:extLst>
                    <a:ext uri="{9D8B030D-6E8A-4147-A177-3AD203B41FA5}">
                      <a16:colId xmlns:a16="http://schemas.microsoft.com/office/drawing/2014/main" val="3844249611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4260262163"/>
                    </a:ext>
                  </a:extLst>
                </a:gridCol>
              </a:tblGrid>
              <a:tr h="3784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anose="02040503050406030204" pitchFamily="18" charset="0"/>
                        </a:rPr>
                        <a:t>TIME</a:t>
                      </a:r>
                      <a:endParaRPr lang="en-US" sz="16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anose="02040503050406030204" pitchFamily="18" charset="0"/>
                        </a:rPr>
                        <a:t>Kindergarten</a:t>
                      </a:r>
                      <a:endParaRPr lang="en-US" sz="16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anose="02040503050406030204" pitchFamily="18" charset="0"/>
                        </a:rPr>
                        <a:t>First</a:t>
                      </a:r>
                      <a:endParaRPr lang="en-US" sz="16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anose="02040503050406030204" pitchFamily="18" charset="0"/>
                        </a:rPr>
                        <a:t>Second</a:t>
                      </a:r>
                      <a:endParaRPr lang="en-US" sz="16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anose="02040503050406030204" pitchFamily="18" charset="0"/>
                        </a:rPr>
                        <a:t>Third</a:t>
                      </a:r>
                      <a:endParaRPr lang="en-US" sz="16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anose="02040503050406030204" pitchFamily="18" charset="0"/>
                        </a:rPr>
                        <a:t>Fourth</a:t>
                      </a:r>
                      <a:endParaRPr lang="en-US" sz="16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anose="02040503050406030204" pitchFamily="18" charset="0"/>
                        </a:rPr>
                        <a:t>Fifth</a:t>
                      </a:r>
                      <a:endParaRPr lang="en-US" sz="16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anose="02040503050406030204" pitchFamily="18" charset="0"/>
                        </a:rPr>
                        <a:t>Sixth</a:t>
                      </a:r>
                      <a:endParaRPr lang="en-US" sz="16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8565"/>
                  </a:ext>
                </a:extLst>
              </a:tr>
              <a:tr h="959861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Blended  12:25 – 1:05</a:t>
                      </a:r>
                      <a:endParaRPr lang="en-US" sz="1200" b="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Art/Music/PE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Teacher Planning</a:t>
                      </a:r>
                      <a:r>
                        <a:rPr lang="en-US" sz="1200" baseline="0" dirty="0" smtClean="0">
                          <a:latin typeface="Cambria" panose="02040503050406030204" pitchFamily="18" charset="0"/>
                        </a:rPr>
                        <a:t> Time</a:t>
                      </a:r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Art/Music/PE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Teacher Planning</a:t>
                      </a:r>
                      <a:r>
                        <a:rPr lang="en-US" sz="1200" baseline="0" dirty="0" smtClean="0">
                          <a:latin typeface="Cambria" panose="02040503050406030204" pitchFamily="18" charset="0"/>
                        </a:rPr>
                        <a:t> Time</a:t>
                      </a:r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Art/Music/PE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Teacher Planning</a:t>
                      </a:r>
                      <a:r>
                        <a:rPr lang="en-US" sz="1200" baseline="0" dirty="0" smtClean="0">
                          <a:latin typeface="Cambria" panose="02040503050406030204" pitchFamily="18" charset="0"/>
                        </a:rPr>
                        <a:t> Time</a:t>
                      </a:r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Art/Music/PE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Teacher Planning</a:t>
                      </a:r>
                      <a:r>
                        <a:rPr lang="en-US" sz="1200" baseline="0" dirty="0" smtClean="0">
                          <a:latin typeface="Cambria" panose="02040503050406030204" pitchFamily="18" charset="0"/>
                        </a:rPr>
                        <a:t> Time</a:t>
                      </a:r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Art/Music/PE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Teacher Planning</a:t>
                      </a:r>
                      <a:r>
                        <a:rPr lang="en-US" sz="1200" baseline="0" dirty="0" smtClean="0">
                          <a:latin typeface="Cambria" panose="02040503050406030204" pitchFamily="18" charset="0"/>
                        </a:rPr>
                        <a:t> Time</a:t>
                      </a:r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Art/Music/PE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Teacher Planning</a:t>
                      </a:r>
                      <a:r>
                        <a:rPr lang="en-US" sz="1200" baseline="0" dirty="0" smtClean="0">
                          <a:latin typeface="Cambria" panose="02040503050406030204" pitchFamily="18" charset="0"/>
                        </a:rPr>
                        <a:t> Time</a:t>
                      </a:r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Art/Music/PE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Teacher Planning</a:t>
                      </a:r>
                      <a:r>
                        <a:rPr lang="en-US" sz="1200" baseline="0" dirty="0" smtClean="0">
                          <a:latin typeface="Cambria" panose="02040503050406030204" pitchFamily="18" charset="0"/>
                        </a:rPr>
                        <a:t> Time</a:t>
                      </a:r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445376"/>
                  </a:ext>
                </a:extLst>
              </a:tr>
              <a:tr h="668915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LIVE        1:05 – 1:45</a:t>
                      </a:r>
                    </a:p>
                    <a:p>
                      <a:endParaRPr lang="en-US" sz="1200" b="0" dirty="0" smtClean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Math instruction</a:t>
                      </a:r>
                    </a:p>
                    <a:p>
                      <a:r>
                        <a:rPr lang="en-US" sz="1200" b="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(I do/we do)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Math instruction</a:t>
                      </a:r>
                    </a:p>
                    <a:p>
                      <a:r>
                        <a:rPr lang="en-US" sz="1200" b="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(I do/we do)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Science/Social Studies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Science/Social Studies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ELA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</a:p>
                    <a:p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(I do/we do)</a:t>
                      </a:r>
                      <a:endParaRPr lang="en-US" sz="1200" b="0" dirty="0" smtClean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Science/Social Studies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Science/Social Studies</a:t>
                      </a:r>
                    </a:p>
                    <a:p>
                      <a:endParaRPr lang="en-US" sz="1200" b="0" dirty="0" smtClean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407585"/>
                  </a:ext>
                </a:extLst>
              </a:tr>
              <a:tr h="494348">
                <a:tc>
                  <a:txBody>
                    <a:bodyPr/>
                    <a:lstStyle/>
                    <a:p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Blended   1:45 – 2:15</a:t>
                      </a:r>
                      <a:endParaRPr lang="en-US" sz="1200" b="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Math (you do)</a:t>
                      </a:r>
                    </a:p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Small group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  <a:endParaRPr lang="en-US" sz="1200" b="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Math (you do)</a:t>
                      </a:r>
                    </a:p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Small group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  <a:endParaRPr lang="en-US" sz="1200" b="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ELA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</a:p>
                    <a:p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(I do/we do)</a:t>
                      </a:r>
                      <a:endParaRPr lang="en-US" sz="1200" b="0" dirty="0" smtClean="0"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ELA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</a:p>
                    <a:p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(I do/we do)</a:t>
                      </a:r>
                      <a:endParaRPr lang="en-US" sz="1200" b="0" dirty="0" smtClean="0"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ELA</a:t>
                      </a:r>
                      <a:r>
                        <a:rPr lang="en-US" sz="1200" baseline="0" dirty="0" smtClean="0">
                          <a:latin typeface="Cambria" panose="02040503050406030204" pitchFamily="18" charset="0"/>
                        </a:rPr>
                        <a:t> / PBL</a:t>
                      </a:r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ELA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/ PBL</a:t>
                      </a:r>
                      <a:endParaRPr lang="en-US" sz="1200" b="0" dirty="0" smtClean="0"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SLA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</a:p>
                    <a:p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(I do/we do)</a:t>
                      </a:r>
                      <a:endParaRPr lang="en-US" sz="1200" b="0" dirty="0" smtClean="0"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417824"/>
                  </a:ext>
                </a:extLst>
              </a:tr>
              <a:tr h="75492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LIVE         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2:15 – 2:45</a:t>
                      </a:r>
                      <a:endParaRPr lang="en-US" sz="1200" b="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Science/Social Studies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Science/Social Studies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Science/Social Studies / PBL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ELA</a:t>
                      </a:r>
                      <a:r>
                        <a:rPr lang="en-US" sz="1200" baseline="0" dirty="0" smtClean="0">
                          <a:latin typeface="Cambria" panose="02040503050406030204" pitchFamily="18" charset="0"/>
                        </a:rPr>
                        <a:t> / PBL</a:t>
                      </a:r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Science/Social Studies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ELA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</a:p>
                    <a:p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(I do/we do)</a:t>
                      </a:r>
                      <a:endParaRPr lang="en-US" sz="1200" b="0" dirty="0" smtClean="0"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SLA (you do)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Cambria" panose="02040503050406030204" pitchFamily="18" charset="0"/>
                        </a:rPr>
                        <a:t>Small group</a:t>
                      </a:r>
                      <a:r>
                        <a:rPr lang="en-US" sz="1200" b="0" baseline="0" dirty="0" smtClean="0">
                          <a:latin typeface="Cambria" panose="02040503050406030204" pitchFamily="18" charset="0"/>
                        </a:rPr>
                        <a:t> instruction</a:t>
                      </a:r>
                      <a:endParaRPr lang="en-US" sz="1200" b="0" dirty="0" smtClean="0"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011810"/>
                  </a:ext>
                </a:extLst>
              </a:tr>
              <a:tr h="8056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Blended   2:45 – 3:15</a:t>
                      </a:r>
                    </a:p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Closing Circle/SEL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Mindfulness </a:t>
                      </a:r>
                    </a:p>
                    <a:p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Closing Circle/SEL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Mindfulness </a:t>
                      </a:r>
                    </a:p>
                    <a:p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Closing Circle/SEL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Mindfulness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Closing Circle/SEL Mindfulness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Closing Circle/SEL Mindfulness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Closing Circle/SEL Mindfulness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Closing Circle/SEL Mindfulness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endParaRPr lang="en-US" sz="1200" dirty="0" smtClean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006115"/>
                  </a:ext>
                </a:extLst>
              </a:tr>
              <a:tr h="80560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Blended   3:15 – 3:30</a:t>
                      </a:r>
                    </a:p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Teacher Office Hours / Student Work Time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Teacher Office Hours / Student Work Time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Teacher Office Hours / Student Work Time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Teacher Office Hours / Student Work Time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Teacher Office Hours / Student Work Time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Teacher Office Hours / Student Work Time</a:t>
                      </a:r>
                    </a:p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Teacher Office Hours / Student Work Time</a:t>
                      </a:r>
                    </a:p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58113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7093" y="6223693"/>
            <a:ext cx="5094622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Synchronous Core – 160 minutes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Synchronous Non-Core – 55 minutes  (Morning Meeting/Closing Circle/SEL)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8505" y="6223693"/>
            <a:ext cx="5094622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Blended DIAF – 40 minutes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Asynchronous Learning – 150 minutes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9853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554</Words>
  <Application>Microsoft Office PowerPoint</Application>
  <PresentationFormat>Widescreen</PresentationFormat>
  <Paragraphs>184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Cambria</vt:lpstr>
      <vt:lpstr>Cambria Math</vt:lpstr>
      <vt:lpstr>Trebuchet MS</vt:lpstr>
      <vt:lpstr>Tw Cen MT</vt:lpstr>
      <vt:lpstr>Circuit</vt:lpstr>
      <vt:lpstr>Lewton Spanish Immersion / Global Studies Weekly schedule                 </vt:lpstr>
      <vt:lpstr>Lewton Spanish Immersion / Global Studies Weekly schedule </vt:lpstr>
    </vt:vector>
  </TitlesOfParts>
  <Company>LPSD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Lewton Spanish Immersion / Global Studies Weekly schedule                 </dc:title>
  <dc:creator>Windows User</dc:creator>
  <cp:lastModifiedBy>Windows User</cp:lastModifiedBy>
  <cp:revision>4</cp:revision>
  <dcterms:created xsi:type="dcterms:W3CDTF">2020-08-17T19:47:35Z</dcterms:created>
  <dcterms:modified xsi:type="dcterms:W3CDTF">2020-08-26T20:14:19Z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