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sldIdLst>
    <p:sldId id="282" r:id="rId2"/>
    <p:sldId id="260" r:id="rId3"/>
    <p:sldId id="287" r:id="rId4"/>
    <p:sldId id="300" r:id="rId5"/>
    <p:sldId id="298" r:id="rId6"/>
    <p:sldId id="257" r:id="rId7"/>
    <p:sldId id="256" r:id="rId8"/>
    <p:sldId id="258" r:id="rId9"/>
    <p:sldId id="259" r:id="rId10"/>
    <p:sldId id="261" r:id="rId11"/>
    <p:sldId id="299" r:id="rId12"/>
    <p:sldId id="262" r:id="rId13"/>
    <p:sldId id="263" r:id="rId14"/>
    <p:sldId id="264" r:id="rId15"/>
    <p:sldId id="265" r:id="rId16"/>
    <p:sldId id="266" r:id="rId17"/>
    <p:sldId id="278" r:id="rId18"/>
    <p:sldId id="279" r:id="rId19"/>
    <p:sldId id="283" r:id="rId20"/>
    <p:sldId id="284" r:id="rId21"/>
    <p:sldId id="286" r:id="rId22"/>
    <p:sldId id="267" r:id="rId23"/>
    <p:sldId id="268" r:id="rId24"/>
    <p:sldId id="269" r:id="rId25"/>
    <p:sldId id="275" r:id="rId26"/>
    <p:sldId id="276" r:id="rId27"/>
    <p:sldId id="288" r:id="rId28"/>
    <p:sldId id="291" r:id="rId29"/>
    <p:sldId id="289" r:id="rId30"/>
    <p:sldId id="290" r:id="rId31"/>
    <p:sldId id="277" r:id="rId32"/>
    <p:sldId id="280" r:id="rId33"/>
    <p:sldId id="281" r:id="rId34"/>
    <p:sldId id="292" r:id="rId35"/>
    <p:sldId id="293" r:id="rId36"/>
    <p:sldId id="295" r:id="rId37"/>
    <p:sldId id="296" r:id="rId38"/>
    <p:sldId id="297" r:id="rId39"/>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40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0166" autoAdjust="0"/>
  </p:normalViewPr>
  <p:slideViewPr>
    <p:cSldViewPr>
      <p:cViewPr>
        <p:scale>
          <a:sx n="75" d="100"/>
          <a:sy n="75" d="100"/>
        </p:scale>
        <p:origin x="-330"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3177" tIns="46589" rIns="93177" bIns="46589" rtlCol="0"/>
          <a:lstStyle>
            <a:lvl1pPr algn="r">
              <a:defRPr sz="1200"/>
            </a:lvl1pPr>
          </a:lstStyle>
          <a:p>
            <a:fld id="{254F37BC-CC08-402C-AA9B-A8D9A48D6540}" type="datetimeFigureOut">
              <a:rPr lang="en-US" smtClean="0"/>
              <a:t>7/30/2014</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3177" tIns="46589" rIns="93177" bIns="46589" rtlCol="0" anchor="b"/>
          <a:lstStyle>
            <a:lvl1pPr algn="r">
              <a:defRPr sz="1200"/>
            </a:lvl1pPr>
          </a:lstStyle>
          <a:p>
            <a:fld id="{1569920A-F9F3-48EE-BE2E-9FE5FB40B77A}" type="slidenum">
              <a:rPr lang="en-US" smtClean="0"/>
              <a:t>‹#›</a:t>
            </a:fld>
            <a:endParaRPr lang="en-US"/>
          </a:p>
        </p:txBody>
      </p:sp>
    </p:spTree>
    <p:extLst>
      <p:ext uri="{BB962C8B-B14F-4D97-AF65-F5344CB8AC3E}">
        <p14:creationId xmlns:p14="http://schemas.microsoft.com/office/powerpoint/2010/main" val="4128843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69920A-F9F3-48EE-BE2E-9FE5FB40B77A}" type="slidenum">
              <a:rPr lang="en-US" smtClean="0"/>
              <a:t>24</a:t>
            </a:fld>
            <a:endParaRPr lang="en-US"/>
          </a:p>
        </p:txBody>
      </p:sp>
    </p:spTree>
    <p:extLst>
      <p:ext uri="{BB962C8B-B14F-4D97-AF65-F5344CB8AC3E}">
        <p14:creationId xmlns:p14="http://schemas.microsoft.com/office/powerpoint/2010/main" val="2537049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2E46F94-1F68-493C-BB87-AC9CC291E08F}" type="datetime1">
              <a:rPr lang="en-US" smtClean="0"/>
              <a:t>7/30/2014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B2B4B1-7D28-4E01-BA17-2B3B200A2351}"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4F7D7-6435-49F6-BF49-40C3602E5560}" type="datetime1">
              <a:rPr lang="en-US" smtClean="0"/>
              <a:t>7/30/2014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B2B4B1-7D28-4E01-BA17-2B3B200A235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8BF661-F6EE-45D4-9B73-9CB621742018}" type="datetime1">
              <a:rPr lang="en-US" smtClean="0"/>
              <a:t>7/30/2014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B2B4B1-7D28-4E01-BA17-2B3B200A2351}"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3E6EA0-57FA-45BA-9D35-33B726BBF57E}" type="datetime1">
              <a:rPr lang="en-US" smtClean="0"/>
              <a:t>7/30/2014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B2B4B1-7D28-4E01-BA17-2B3B200A235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66E9B-1400-48B5-94E4-C34A72708171}" type="datetime1">
              <a:rPr lang="en-US" smtClean="0"/>
              <a:t>7/30/2014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B2B4B1-7D28-4E01-BA17-2B3B200A2351}"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5E8A009-79AA-4E00-841A-12761CC97957}" type="datetime1">
              <a:rPr lang="en-US" smtClean="0"/>
              <a:t>7/30/2014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B2B4B1-7D28-4E01-BA17-2B3B200A2351}"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15AA80B-4C4B-437E-ACD1-385F0234ECC9}" type="datetime1">
              <a:rPr lang="en-US" smtClean="0"/>
              <a:t>7/30/2014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9B2B4B1-7D28-4E01-BA17-2B3B200A2351}"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BB8DD4-8E35-4982-87A5-CD67F6B43536}" type="datetime1">
              <a:rPr lang="en-US" smtClean="0"/>
              <a:t>7/30/2014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9B2B4B1-7D28-4E01-BA17-2B3B200A235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2E38B9-508D-45D5-A5BF-6C8181AA0601}" type="datetime1">
              <a:rPr lang="en-US" smtClean="0"/>
              <a:t>7/30/2014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9B2B4B1-7D28-4E01-BA17-2B3B200A235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D4F35-02C1-424F-B2C2-5897D936053D}" type="datetime1">
              <a:rPr lang="en-US" smtClean="0"/>
              <a:t>7/30/2014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B2B4B1-7D28-4E01-BA17-2B3B200A2351}"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D94425-DAC4-4C42-B5E6-1A39B4B43AB6}" type="datetime1">
              <a:rPr lang="en-US" smtClean="0"/>
              <a:t>7/30/2014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B2B4B1-7D28-4E01-BA17-2B3B200A235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8630233-D432-4C91-8DB0-B62C846FBDA9}" type="datetime1">
              <a:rPr lang="en-US" smtClean="0"/>
              <a:t>7/30/2014</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9B2B4B1-7D28-4E01-BA17-2B3B200A235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slide" Target="slide6.xml"/><Relationship Id="rId7" Type="http://schemas.openxmlformats.org/officeDocument/2006/relationships/slide" Target="slide31.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22.xml"/><Relationship Id="rId4" Type="http://schemas.openxmlformats.org/officeDocument/2006/relationships/slide" Target="slide18.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admin-lanapp/gas2.32-SP1/homepage/index.html"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Reference Index </a:t>
            </a: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hlinkClick r:id="rId2" action="ppaction://hlinksldjump"/>
              </a:rPr>
              <a:t>Quick Tips</a:t>
            </a:r>
            <a:endParaRPr lang="en-US" dirty="0" smtClean="0"/>
          </a:p>
          <a:p>
            <a:pPr marL="514350" indent="-514350">
              <a:buAutoNum type="arabicPeriod"/>
            </a:pPr>
            <a:r>
              <a:rPr lang="en-US" dirty="0" smtClean="0">
                <a:hlinkClick r:id="rId3" action="ppaction://hlinksldjump"/>
              </a:rPr>
              <a:t>How to put on a Requisition</a:t>
            </a:r>
            <a:endParaRPr lang="en-US" dirty="0" smtClean="0"/>
          </a:p>
          <a:p>
            <a:pPr marL="514350" indent="-514350">
              <a:buAutoNum type="arabicPeriod"/>
            </a:pPr>
            <a:r>
              <a:rPr lang="en-US" dirty="0">
                <a:hlinkClick r:id="rId4" action="ppaction://hlinksldjump"/>
              </a:rPr>
              <a:t>My Requisition was returned how do I correct it</a:t>
            </a:r>
            <a:r>
              <a:rPr lang="en-US" dirty="0" smtClean="0">
                <a:hlinkClick r:id="rId4" action="ppaction://hlinksldjump"/>
              </a:rPr>
              <a:t>?</a:t>
            </a:r>
            <a:endParaRPr lang="en-US" dirty="0" smtClean="0"/>
          </a:p>
          <a:p>
            <a:pPr marL="514350" indent="-514350">
              <a:buAutoNum type="arabicPeriod"/>
            </a:pPr>
            <a:r>
              <a:rPr lang="en-US" dirty="0">
                <a:hlinkClick r:id="rId5" action="ppaction://hlinksldjump"/>
              </a:rPr>
              <a:t>What is the status of my </a:t>
            </a:r>
            <a:r>
              <a:rPr lang="en-US" dirty="0" smtClean="0">
                <a:hlinkClick r:id="rId5" action="ppaction://hlinksldjump"/>
              </a:rPr>
              <a:t>requisition?</a:t>
            </a:r>
            <a:endParaRPr lang="en-US" dirty="0" smtClean="0"/>
          </a:p>
          <a:p>
            <a:pPr marL="514350" indent="-514350">
              <a:buAutoNum type="arabicPeriod"/>
            </a:pPr>
            <a:r>
              <a:rPr lang="en-US" dirty="0" smtClean="0">
                <a:hlinkClick r:id="rId6" action="ppaction://hlinksldjump"/>
              </a:rPr>
              <a:t>How </a:t>
            </a:r>
            <a:r>
              <a:rPr lang="en-US" dirty="0">
                <a:hlinkClick r:id="rId6" action="ppaction://hlinksldjump"/>
              </a:rPr>
              <a:t>to Approve a PO</a:t>
            </a:r>
            <a:r>
              <a:rPr lang="en-US" dirty="0"/>
              <a:t> </a:t>
            </a:r>
            <a:endParaRPr lang="en-US" dirty="0" smtClean="0"/>
          </a:p>
          <a:p>
            <a:pPr marL="514350" indent="-514350">
              <a:buAutoNum type="arabicPeriod"/>
            </a:pPr>
            <a:r>
              <a:rPr lang="en-US" dirty="0">
                <a:hlinkClick r:id="rId7" action="ppaction://hlinksldjump"/>
              </a:rPr>
              <a:t>How do I look up a vendor? </a:t>
            </a:r>
            <a:endParaRPr lang="en-US" dirty="0" smtClean="0"/>
          </a:p>
          <a:p>
            <a:pPr marL="514350" indent="-514350">
              <a:buAutoNum type="arabicPeriod"/>
            </a:pPr>
            <a:r>
              <a:rPr lang="en-US" dirty="0" smtClean="0">
                <a:hlinkClick r:id="rId8" action="ppaction://hlinksldjump"/>
              </a:rPr>
              <a:t>How much is left on my blanket PO</a:t>
            </a:r>
            <a:endParaRPr lang="en-US" dirty="0" smtClean="0"/>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a:p>
        </p:txBody>
      </p:sp>
      <p:sp>
        <p:nvSpPr>
          <p:cNvPr id="2" name="Slide Number Placeholder 1"/>
          <p:cNvSpPr>
            <a:spLocks noGrp="1"/>
          </p:cNvSpPr>
          <p:nvPr>
            <p:ph type="sldNum" sz="quarter" idx="12"/>
          </p:nvPr>
        </p:nvSpPr>
        <p:spPr/>
        <p:txBody>
          <a:bodyPr/>
          <a:lstStyle/>
          <a:p>
            <a:fld id="{09B2B4B1-7D28-4E01-BA17-2B3B200A2351}" type="slidenum">
              <a:rPr lang="en-US" smtClean="0"/>
              <a:t>1</a:t>
            </a:fld>
            <a:endParaRPr lang="en-US" dirty="0"/>
          </a:p>
        </p:txBody>
      </p:sp>
    </p:spTree>
    <p:extLst>
      <p:ext uri="{BB962C8B-B14F-4D97-AF65-F5344CB8AC3E}">
        <p14:creationId xmlns:p14="http://schemas.microsoft.com/office/powerpoint/2010/main" val="2097619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t="15925" r="31135"/>
          <a:stretch/>
        </p:blipFill>
        <p:spPr>
          <a:xfrm>
            <a:off x="228600" y="304800"/>
            <a:ext cx="4093029" cy="2685913"/>
          </a:xfrm>
          <a:prstGeom prst="rect">
            <a:avLst/>
          </a:prstGeom>
        </p:spPr>
      </p:pic>
      <p:sp>
        <p:nvSpPr>
          <p:cNvPr id="5" name="TextBox 4"/>
          <p:cNvSpPr txBox="1"/>
          <p:nvPr/>
        </p:nvSpPr>
        <p:spPr>
          <a:xfrm>
            <a:off x="4495800" y="315686"/>
            <a:ext cx="3581400" cy="1477328"/>
          </a:xfrm>
          <a:prstGeom prst="rect">
            <a:avLst/>
          </a:prstGeom>
          <a:noFill/>
        </p:spPr>
        <p:txBody>
          <a:bodyPr wrap="square" rtlCol="0">
            <a:spAutoFit/>
          </a:bodyPr>
          <a:lstStyle/>
          <a:p>
            <a:r>
              <a:rPr lang="en-US" dirty="0" smtClean="0"/>
              <a:t>Once all the required fields are filled out, </a:t>
            </a:r>
            <a:r>
              <a:rPr lang="en-US" dirty="0"/>
              <a:t> </a:t>
            </a:r>
            <a:r>
              <a:rPr lang="en-US" dirty="0" smtClean="0"/>
              <a:t>hit the green ok button in the upper left hand corner which will take you to the next step, adding line items. </a:t>
            </a:r>
            <a:endParaRPr lang="en-US" dirty="0"/>
          </a:p>
        </p:txBody>
      </p:sp>
      <p:sp>
        <p:nvSpPr>
          <p:cNvPr id="6" name="Up Arrow 5"/>
          <p:cNvSpPr/>
          <p:nvPr/>
        </p:nvSpPr>
        <p:spPr>
          <a:xfrm>
            <a:off x="533400" y="697992"/>
            <a:ext cx="228600" cy="36880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rotWithShape="1">
          <a:blip r:embed="rId3"/>
          <a:srcRect t="14993" r="47985"/>
          <a:stretch/>
        </p:blipFill>
        <p:spPr>
          <a:xfrm>
            <a:off x="195943" y="2990712"/>
            <a:ext cx="4528457" cy="3791087"/>
          </a:xfrm>
          <a:prstGeom prst="rect">
            <a:avLst/>
          </a:prstGeom>
        </p:spPr>
      </p:pic>
      <p:sp>
        <p:nvSpPr>
          <p:cNvPr id="9" name="TextBox 8"/>
          <p:cNvSpPr txBox="1"/>
          <p:nvPr/>
        </p:nvSpPr>
        <p:spPr>
          <a:xfrm>
            <a:off x="5029200" y="2438400"/>
            <a:ext cx="3739406" cy="3416320"/>
          </a:xfrm>
          <a:prstGeom prst="rect">
            <a:avLst/>
          </a:prstGeom>
          <a:noFill/>
        </p:spPr>
        <p:txBody>
          <a:bodyPr wrap="square" rtlCol="0">
            <a:spAutoFit/>
          </a:bodyPr>
          <a:lstStyle/>
          <a:p>
            <a:r>
              <a:rPr lang="en-US" sz="1200" dirty="0" smtClean="0"/>
              <a:t>You will be required to enter in a line item for each type of item you are purchasing, this includes a separate line item for shipping if applicable. There is a box (Blue arrow) that you will select when you want to enter in a shipping / handling charge. This will generate a new line item for you. </a:t>
            </a:r>
          </a:p>
          <a:p>
            <a:endParaRPr lang="en-US" sz="1200" dirty="0"/>
          </a:p>
          <a:p>
            <a:r>
              <a:rPr lang="en-US" sz="1200" dirty="0" smtClean="0"/>
              <a:t>Required fields are as follows:</a:t>
            </a:r>
          </a:p>
          <a:p>
            <a:endParaRPr lang="en-US" sz="1200" dirty="0" smtClean="0"/>
          </a:p>
          <a:p>
            <a:r>
              <a:rPr lang="en-US" sz="1200" dirty="0" smtClean="0"/>
              <a:t>Review the Pricing box (red box) and fill in all that apply, ensure you enter in the type of measurement (IE box, each, carton…) , discounts if applicable, ensure you are tabbing through the sections and updating as appropriate. </a:t>
            </a:r>
          </a:p>
          <a:p>
            <a:endParaRPr lang="en-US" sz="1200" dirty="0" smtClean="0"/>
          </a:p>
          <a:p>
            <a:r>
              <a:rPr lang="en-US" sz="1200" dirty="0" smtClean="0"/>
              <a:t>Continue Tabbing until the box under the ASN is open and available to type in.</a:t>
            </a:r>
            <a:endParaRPr lang="en-US" sz="1200" dirty="0"/>
          </a:p>
          <a:p>
            <a:endParaRPr lang="en-US" sz="1200" dirty="0"/>
          </a:p>
        </p:txBody>
      </p:sp>
      <p:sp>
        <p:nvSpPr>
          <p:cNvPr id="10" name="Up Arrow 9"/>
          <p:cNvSpPr/>
          <p:nvPr/>
        </p:nvSpPr>
        <p:spPr>
          <a:xfrm>
            <a:off x="2743200" y="4419600"/>
            <a:ext cx="228600" cy="368808"/>
          </a:xfrm>
          <a:prstGeom prst="up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28600" y="5257800"/>
            <a:ext cx="43434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09B2B4B1-7D28-4E01-BA17-2B3B200A2351}" type="slidenum">
              <a:rPr lang="en-US" smtClean="0"/>
              <a:t>10</a:t>
            </a:fld>
            <a:endParaRPr lang="en-US" dirty="0"/>
          </a:p>
        </p:txBody>
      </p:sp>
    </p:spTree>
    <p:extLst>
      <p:ext uri="{BB962C8B-B14F-4D97-AF65-F5344CB8AC3E}">
        <p14:creationId xmlns:p14="http://schemas.microsoft.com/office/powerpoint/2010/main" val="2971568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Blanket PO’s</a:t>
            </a:r>
            <a:endParaRPr lang="en-US" dirty="0"/>
          </a:p>
        </p:txBody>
      </p:sp>
      <p:pic>
        <p:nvPicPr>
          <p:cNvPr id="4" name="Picture 3"/>
          <p:cNvPicPr/>
          <p:nvPr/>
        </p:nvPicPr>
        <p:blipFill rotWithShape="1">
          <a:blip r:embed="rId2"/>
          <a:srcRect t="14993" r="47985"/>
          <a:stretch/>
        </p:blipFill>
        <p:spPr>
          <a:xfrm>
            <a:off x="76200" y="1371600"/>
            <a:ext cx="5105400" cy="3962400"/>
          </a:xfrm>
          <a:prstGeom prst="rect">
            <a:avLst/>
          </a:prstGeom>
        </p:spPr>
      </p:pic>
      <p:sp>
        <p:nvSpPr>
          <p:cNvPr id="5" name="Rectangle 4"/>
          <p:cNvSpPr/>
          <p:nvPr/>
        </p:nvSpPr>
        <p:spPr>
          <a:xfrm>
            <a:off x="228600" y="3267143"/>
            <a:ext cx="3276600" cy="4666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57800" y="1524000"/>
            <a:ext cx="3733800" cy="4801314"/>
          </a:xfrm>
          <a:prstGeom prst="rect">
            <a:avLst/>
          </a:prstGeom>
          <a:noFill/>
        </p:spPr>
        <p:txBody>
          <a:bodyPr wrap="square" rtlCol="0">
            <a:spAutoFit/>
          </a:bodyPr>
          <a:lstStyle/>
          <a:p>
            <a:r>
              <a:rPr lang="en-US" dirty="0" smtClean="0"/>
              <a:t>Blanket PO’s are done the same as a line item. You will need to clearly state in the Description Field that you are requesting a Blanket Purchase Order. </a:t>
            </a:r>
          </a:p>
          <a:p>
            <a:endParaRPr lang="en-US" dirty="0"/>
          </a:p>
          <a:p>
            <a:r>
              <a:rPr lang="en-US" dirty="0" smtClean="0"/>
              <a:t>You will still need to enter in the required information, you can enter it in several ways just ensure your total Price is correct. </a:t>
            </a:r>
          </a:p>
          <a:p>
            <a:endParaRPr lang="en-US" dirty="0"/>
          </a:p>
          <a:p>
            <a:r>
              <a:rPr lang="en-US" dirty="0" smtClean="0"/>
              <a:t>Example a $750.00 DBI Blanket Request can have the following:</a:t>
            </a:r>
          </a:p>
          <a:p>
            <a:endParaRPr lang="en-US" dirty="0"/>
          </a:p>
          <a:p>
            <a:r>
              <a:rPr lang="en-US" dirty="0" err="1" smtClean="0"/>
              <a:t>Quanity</a:t>
            </a:r>
            <a:r>
              <a:rPr lang="en-US" dirty="0" smtClean="0"/>
              <a:t>: 1 / Unit Price $750.00 or </a:t>
            </a:r>
          </a:p>
          <a:p>
            <a:r>
              <a:rPr lang="en-US" dirty="0" err="1" smtClean="0"/>
              <a:t>Quanity</a:t>
            </a:r>
            <a:r>
              <a:rPr lang="en-US" dirty="0" smtClean="0"/>
              <a:t> 750 / Unit Price $1.00</a:t>
            </a:r>
          </a:p>
          <a:p>
            <a:r>
              <a:rPr lang="en-US" dirty="0" smtClean="0"/>
              <a:t> </a:t>
            </a:r>
            <a:endParaRPr lang="en-US" dirty="0"/>
          </a:p>
        </p:txBody>
      </p:sp>
      <p:sp>
        <p:nvSpPr>
          <p:cNvPr id="7" name="Rectangle 6"/>
          <p:cNvSpPr/>
          <p:nvPr/>
        </p:nvSpPr>
        <p:spPr>
          <a:xfrm>
            <a:off x="152400" y="3733800"/>
            <a:ext cx="48768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09B2B4B1-7D28-4E01-BA17-2B3B200A2351}" type="slidenum">
              <a:rPr lang="en-US" smtClean="0"/>
              <a:t>11</a:t>
            </a:fld>
            <a:endParaRPr lang="en-US" dirty="0"/>
          </a:p>
        </p:txBody>
      </p:sp>
    </p:spTree>
    <p:extLst>
      <p:ext uri="{BB962C8B-B14F-4D97-AF65-F5344CB8AC3E}">
        <p14:creationId xmlns:p14="http://schemas.microsoft.com/office/powerpoint/2010/main" val="4162086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t="76578" r="48535" b="11155"/>
          <a:stretch/>
        </p:blipFill>
        <p:spPr>
          <a:xfrm>
            <a:off x="163286" y="457200"/>
            <a:ext cx="4180114" cy="838200"/>
          </a:xfrm>
          <a:prstGeom prst="rect">
            <a:avLst/>
          </a:prstGeom>
        </p:spPr>
      </p:pic>
      <p:pic>
        <p:nvPicPr>
          <p:cNvPr id="5" name="Picture 4"/>
          <p:cNvPicPr/>
          <p:nvPr/>
        </p:nvPicPr>
        <p:blipFill rotWithShape="1">
          <a:blip r:embed="rId3"/>
          <a:srcRect t="14222" r="74725" b="38414"/>
          <a:stretch/>
        </p:blipFill>
        <p:spPr>
          <a:xfrm>
            <a:off x="163285" y="1589314"/>
            <a:ext cx="2514600" cy="2057400"/>
          </a:xfrm>
          <a:prstGeom prst="rect">
            <a:avLst/>
          </a:prstGeom>
        </p:spPr>
      </p:pic>
      <p:sp>
        <p:nvSpPr>
          <p:cNvPr id="6" name="TextBox 5"/>
          <p:cNvSpPr txBox="1"/>
          <p:nvPr/>
        </p:nvSpPr>
        <p:spPr>
          <a:xfrm>
            <a:off x="4572000" y="323671"/>
            <a:ext cx="4038600" cy="1077218"/>
          </a:xfrm>
          <a:prstGeom prst="rect">
            <a:avLst/>
          </a:prstGeom>
          <a:noFill/>
        </p:spPr>
        <p:txBody>
          <a:bodyPr wrap="square" rtlCol="0">
            <a:spAutoFit/>
          </a:bodyPr>
          <a:lstStyle/>
          <a:p>
            <a:r>
              <a:rPr lang="en-US" sz="1600" dirty="0" smtClean="0"/>
              <a:t>You will either type in the ASN you wish to utilize for funding or you can search for an ASN just like you did a vendor by selecting the </a:t>
            </a:r>
            <a:r>
              <a:rPr lang="en-US" sz="1600" dirty="0"/>
              <a:t>m</a:t>
            </a:r>
            <a:r>
              <a:rPr lang="en-US" sz="1600" dirty="0" smtClean="0"/>
              <a:t>agnifying glass</a:t>
            </a:r>
            <a:endParaRPr lang="en-US" sz="1600" dirty="0"/>
          </a:p>
        </p:txBody>
      </p:sp>
      <p:sp>
        <p:nvSpPr>
          <p:cNvPr id="7" name="TextBox 6"/>
          <p:cNvSpPr txBox="1"/>
          <p:nvPr/>
        </p:nvSpPr>
        <p:spPr>
          <a:xfrm>
            <a:off x="3048000" y="1589314"/>
            <a:ext cx="5562600" cy="1992086"/>
          </a:xfrm>
          <a:prstGeom prst="rect">
            <a:avLst/>
          </a:prstGeom>
          <a:noFill/>
        </p:spPr>
        <p:txBody>
          <a:bodyPr wrap="square" rtlCol="0">
            <a:normAutofit fontScale="85000" lnSpcReduction="10000"/>
          </a:bodyPr>
          <a:lstStyle/>
          <a:p>
            <a:r>
              <a:rPr lang="en-US" dirty="0" smtClean="0"/>
              <a:t>Left: What the ASN Search field looks like after clicking the magnifying glass</a:t>
            </a:r>
          </a:p>
          <a:p>
            <a:endParaRPr lang="en-US" dirty="0"/>
          </a:p>
          <a:p>
            <a:r>
              <a:rPr lang="en-US" dirty="0" smtClean="0"/>
              <a:t>Below Left:  Example Searching by partial Name</a:t>
            </a:r>
          </a:p>
          <a:p>
            <a:endParaRPr lang="en-US" dirty="0"/>
          </a:p>
          <a:p>
            <a:r>
              <a:rPr lang="en-US" dirty="0" smtClean="0"/>
              <a:t>Below Right: Example Searching by partial ASN numbers </a:t>
            </a:r>
          </a:p>
          <a:p>
            <a:endParaRPr lang="en-US" dirty="0" smtClean="0"/>
          </a:p>
          <a:p>
            <a:r>
              <a:rPr lang="en-US" dirty="0" smtClean="0"/>
              <a:t>Once you locate the correct ASN click the green OK button in the upper left corner</a:t>
            </a:r>
            <a:endParaRPr lang="en-US" dirty="0"/>
          </a:p>
        </p:txBody>
      </p:sp>
      <p:pic>
        <p:nvPicPr>
          <p:cNvPr id="8" name="Picture 7"/>
          <p:cNvPicPr/>
          <p:nvPr/>
        </p:nvPicPr>
        <p:blipFill rotWithShape="1">
          <a:blip r:embed="rId4"/>
          <a:srcRect t="16428" r="68315" b="32021"/>
          <a:stretch/>
        </p:blipFill>
        <p:spPr>
          <a:xfrm>
            <a:off x="2895600" y="3657600"/>
            <a:ext cx="2683329" cy="2659993"/>
          </a:xfrm>
          <a:prstGeom prst="rect">
            <a:avLst/>
          </a:prstGeom>
        </p:spPr>
      </p:pic>
      <p:pic>
        <p:nvPicPr>
          <p:cNvPr id="9" name="Picture 8"/>
          <p:cNvPicPr/>
          <p:nvPr/>
        </p:nvPicPr>
        <p:blipFill rotWithShape="1">
          <a:blip r:embed="rId5"/>
          <a:srcRect t="15585" r="71062" b="33303"/>
          <a:stretch/>
        </p:blipFill>
        <p:spPr>
          <a:xfrm>
            <a:off x="5796643" y="3624943"/>
            <a:ext cx="3048000" cy="2692650"/>
          </a:xfrm>
          <a:prstGeom prst="rect">
            <a:avLst/>
          </a:prstGeom>
        </p:spPr>
      </p:pic>
      <p:sp>
        <p:nvSpPr>
          <p:cNvPr id="10" name="TextBox 9"/>
          <p:cNvSpPr txBox="1"/>
          <p:nvPr/>
        </p:nvSpPr>
        <p:spPr>
          <a:xfrm>
            <a:off x="304800" y="3962400"/>
            <a:ext cx="2057400" cy="2209800"/>
          </a:xfrm>
          <a:prstGeom prst="rect">
            <a:avLst/>
          </a:prstGeom>
          <a:noFill/>
        </p:spPr>
        <p:txBody>
          <a:bodyPr wrap="square" rtlCol="0">
            <a:normAutofit fontScale="55000" lnSpcReduction="20000"/>
          </a:bodyPr>
          <a:lstStyle/>
          <a:p>
            <a:r>
              <a:rPr lang="en-US" dirty="0" smtClean="0"/>
              <a:t>Tips:</a:t>
            </a:r>
          </a:p>
          <a:p>
            <a:pPr marL="285750" indent="-285750">
              <a:buFont typeface="Arial" panose="020B0604020202020204" pitchFamily="34" charset="0"/>
              <a:buChar char="•"/>
            </a:pPr>
            <a:r>
              <a:rPr lang="en-US" dirty="0" smtClean="0"/>
              <a:t>Utilize the * key to assist in searching criteria, can be used before, after or in the middle </a:t>
            </a:r>
          </a:p>
          <a:p>
            <a:pPr marL="285750" indent="-285750">
              <a:buFont typeface="Arial" panose="020B0604020202020204" pitchFamily="34" charset="0"/>
              <a:buChar char="•"/>
            </a:pPr>
            <a:r>
              <a:rPr lang="en-US" dirty="0" smtClean="0"/>
              <a:t>If you don’t locate the desired ASN when searching hit the red back button it will allow you to revise your search criteria </a:t>
            </a:r>
          </a:p>
          <a:p>
            <a:pPr marL="285750" indent="-285750">
              <a:buFont typeface="Arial" panose="020B0604020202020204" pitchFamily="34" charset="0"/>
              <a:buChar char="•"/>
            </a:pPr>
            <a:r>
              <a:rPr lang="en-US" dirty="0" smtClean="0"/>
              <a:t>If you leave your search criteria blank you will pull up all the ASN’s you have been granted access to.  </a:t>
            </a:r>
            <a:endParaRPr lang="en-US" dirty="0"/>
          </a:p>
        </p:txBody>
      </p:sp>
      <p:sp>
        <p:nvSpPr>
          <p:cNvPr id="2" name="Slide Number Placeholder 1"/>
          <p:cNvSpPr>
            <a:spLocks noGrp="1"/>
          </p:cNvSpPr>
          <p:nvPr>
            <p:ph type="sldNum" sz="quarter" idx="12"/>
          </p:nvPr>
        </p:nvSpPr>
        <p:spPr/>
        <p:txBody>
          <a:bodyPr/>
          <a:lstStyle/>
          <a:p>
            <a:fld id="{09B2B4B1-7D28-4E01-BA17-2B3B200A2351}" type="slidenum">
              <a:rPr lang="en-US" smtClean="0"/>
              <a:t>12</a:t>
            </a:fld>
            <a:endParaRPr lang="en-US" dirty="0"/>
          </a:p>
        </p:txBody>
      </p:sp>
    </p:spTree>
    <p:extLst>
      <p:ext uri="{BB962C8B-B14F-4D97-AF65-F5344CB8AC3E}">
        <p14:creationId xmlns:p14="http://schemas.microsoft.com/office/powerpoint/2010/main" val="2498696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1" t="79304" r="48534" b="8429"/>
          <a:stretch/>
        </p:blipFill>
        <p:spPr>
          <a:xfrm>
            <a:off x="250371" y="381000"/>
            <a:ext cx="4343400" cy="762000"/>
          </a:xfrm>
          <a:prstGeom prst="rect">
            <a:avLst/>
          </a:prstGeom>
        </p:spPr>
      </p:pic>
      <p:pic>
        <p:nvPicPr>
          <p:cNvPr id="5" name="Picture 4"/>
          <p:cNvPicPr/>
          <p:nvPr/>
        </p:nvPicPr>
        <p:blipFill rotWithShape="1">
          <a:blip r:embed="rId3"/>
          <a:srcRect t="14903" r="74176" b="36030"/>
          <a:stretch/>
        </p:blipFill>
        <p:spPr>
          <a:xfrm>
            <a:off x="250371" y="2286000"/>
            <a:ext cx="3091544" cy="2895600"/>
          </a:xfrm>
          <a:prstGeom prst="rect">
            <a:avLst/>
          </a:prstGeom>
        </p:spPr>
      </p:pic>
      <p:sp>
        <p:nvSpPr>
          <p:cNvPr id="6" name="TextBox 5"/>
          <p:cNvSpPr txBox="1"/>
          <p:nvPr/>
        </p:nvSpPr>
        <p:spPr>
          <a:xfrm>
            <a:off x="250371" y="1295400"/>
            <a:ext cx="8741229" cy="646331"/>
          </a:xfrm>
          <a:prstGeom prst="rect">
            <a:avLst/>
          </a:prstGeom>
          <a:noFill/>
        </p:spPr>
        <p:txBody>
          <a:bodyPr wrap="square" rtlCol="0">
            <a:spAutoFit/>
          </a:bodyPr>
          <a:lstStyle/>
          <a:p>
            <a:r>
              <a:rPr lang="en-US" dirty="0" smtClean="0"/>
              <a:t>You will then need to enter in the Account associated with the selected ASN. Hit the search key if you are not familiar with the Account number associated with that particular ASN</a:t>
            </a:r>
            <a:endParaRPr lang="en-US" dirty="0"/>
          </a:p>
        </p:txBody>
      </p:sp>
      <p:sp>
        <p:nvSpPr>
          <p:cNvPr id="7" name="TextBox 6"/>
          <p:cNvSpPr txBox="1"/>
          <p:nvPr/>
        </p:nvSpPr>
        <p:spPr>
          <a:xfrm>
            <a:off x="3657600" y="2460171"/>
            <a:ext cx="4953000" cy="1477328"/>
          </a:xfrm>
          <a:prstGeom prst="rect">
            <a:avLst/>
          </a:prstGeom>
          <a:noFill/>
        </p:spPr>
        <p:txBody>
          <a:bodyPr wrap="square" rtlCol="0">
            <a:spAutoFit/>
          </a:bodyPr>
          <a:lstStyle/>
          <a:p>
            <a:r>
              <a:rPr lang="en-US" dirty="0" smtClean="0"/>
              <a:t>You can search again by any one of the criteria's available, in this example I just hit find so I could see all that were associated. There were two options, highlight the appropriate selection and hit the green ok button </a:t>
            </a:r>
            <a:endParaRPr lang="en-US" dirty="0"/>
          </a:p>
        </p:txBody>
      </p:sp>
      <p:sp>
        <p:nvSpPr>
          <p:cNvPr id="2" name="Slide Number Placeholder 1"/>
          <p:cNvSpPr>
            <a:spLocks noGrp="1"/>
          </p:cNvSpPr>
          <p:nvPr>
            <p:ph type="sldNum" sz="quarter" idx="12"/>
          </p:nvPr>
        </p:nvSpPr>
        <p:spPr/>
        <p:txBody>
          <a:bodyPr/>
          <a:lstStyle/>
          <a:p>
            <a:fld id="{09B2B4B1-7D28-4E01-BA17-2B3B200A2351}" type="slidenum">
              <a:rPr lang="en-US" smtClean="0"/>
              <a:t>13</a:t>
            </a:fld>
            <a:endParaRPr lang="en-US" dirty="0"/>
          </a:p>
        </p:txBody>
      </p:sp>
    </p:spTree>
    <p:extLst>
      <p:ext uri="{BB962C8B-B14F-4D97-AF65-F5344CB8AC3E}">
        <p14:creationId xmlns:p14="http://schemas.microsoft.com/office/powerpoint/2010/main" val="4132885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t="75897" r="56593" b="12052"/>
          <a:stretch/>
        </p:blipFill>
        <p:spPr>
          <a:xfrm>
            <a:off x="381000" y="3505200"/>
            <a:ext cx="7162800" cy="1066800"/>
          </a:xfrm>
          <a:prstGeom prst="rect">
            <a:avLst/>
          </a:prstGeom>
        </p:spPr>
      </p:pic>
      <p:sp>
        <p:nvSpPr>
          <p:cNvPr id="5" name="TextBox 4"/>
          <p:cNvSpPr txBox="1"/>
          <p:nvPr/>
        </p:nvSpPr>
        <p:spPr>
          <a:xfrm>
            <a:off x="223234" y="381000"/>
            <a:ext cx="8768366" cy="3048000"/>
          </a:xfrm>
          <a:prstGeom prst="rect">
            <a:avLst/>
          </a:prstGeom>
          <a:noFill/>
        </p:spPr>
        <p:txBody>
          <a:bodyPr wrap="square" rtlCol="0">
            <a:normAutofit fontScale="85000" lnSpcReduction="10000"/>
          </a:bodyPr>
          <a:lstStyle/>
          <a:p>
            <a:r>
              <a:rPr lang="en-US" dirty="0" smtClean="0"/>
              <a:t>Once you have associated the ASN and Account number you will tab to the amount field, this is where you will put in the amount you want funded by that particular ASN &amp; account number. </a:t>
            </a:r>
          </a:p>
          <a:p>
            <a:endParaRPr lang="en-US" dirty="0"/>
          </a:p>
          <a:p>
            <a:r>
              <a:rPr lang="en-US" dirty="0" smtClean="0"/>
              <a:t> However, there are times when you may want to split funding. In this situation you would simply put the amount for that particular funding line and hit tab, this will bring you down to line 2 and you will proceed with the same processes of associating ASN &amp; Account numbers and amounts until the line item is fully funded. </a:t>
            </a:r>
          </a:p>
          <a:p>
            <a:endParaRPr lang="en-US" dirty="0"/>
          </a:p>
          <a:p>
            <a:r>
              <a:rPr lang="en-US" dirty="0" smtClean="0"/>
              <a:t>Photos below depict examples of this: </a:t>
            </a:r>
          </a:p>
          <a:p>
            <a:endParaRPr lang="en-US" dirty="0"/>
          </a:p>
          <a:p>
            <a:r>
              <a:rPr lang="en-US" dirty="0" smtClean="0"/>
              <a:t>Top: Line item totaled $300,  was funded by one line of accounting</a:t>
            </a:r>
          </a:p>
          <a:p>
            <a:endParaRPr lang="en-US" dirty="0" smtClean="0"/>
          </a:p>
          <a:p>
            <a:r>
              <a:rPr lang="en-US" dirty="0" smtClean="0"/>
              <a:t>Bottom: Line item again totaled $300, but funding for that item came from 2 separate funding sources. </a:t>
            </a:r>
          </a:p>
          <a:p>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69" t="83721" r="55466" b="2265"/>
          <a:stretch/>
        </p:blipFill>
        <p:spPr bwMode="auto">
          <a:xfrm>
            <a:off x="422175" y="4876800"/>
            <a:ext cx="7274025" cy="1254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09B2B4B1-7D28-4E01-BA17-2B3B200A2351}" type="slidenum">
              <a:rPr lang="en-US" smtClean="0"/>
              <a:t>14</a:t>
            </a:fld>
            <a:endParaRPr lang="en-US" dirty="0"/>
          </a:p>
        </p:txBody>
      </p:sp>
    </p:spTree>
    <p:extLst>
      <p:ext uri="{BB962C8B-B14F-4D97-AF65-F5344CB8AC3E}">
        <p14:creationId xmlns:p14="http://schemas.microsoft.com/office/powerpoint/2010/main" val="1674658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91200" y="609600"/>
            <a:ext cx="2971799" cy="6019800"/>
          </a:xfrm>
          <a:prstGeom prst="rect">
            <a:avLst/>
          </a:prstGeom>
          <a:noFill/>
        </p:spPr>
        <p:txBody>
          <a:bodyPr wrap="square" rtlCol="0">
            <a:normAutofit fontScale="85000" lnSpcReduction="10000"/>
          </a:bodyPr>
          <a:lstStyle/>
          <a:p>
            <a:r>
              <a:rPr lang="en-US" dirty="0" smtClean="0"/>
              <a:t>1. Once you have funding completed hit the Green OK Button in the upper Left corner to advance to the next line item. If this is your only line item and there are no additional line items, please read step two before hitting the green ok button. The Green ok button will automatically take you to the next line item if applicable.</a:t>
            </a:r>
          </a:p>
          <a:p>
            <a:endParaRPr lang="en-US" dirty="0"/>
          </a:p>
          <a:p>
            <a:r>
              <a:rPr lang="en-US" dirty="0" smtClean="0"/>
              <a:t>You will continue the process  as before (adding Line items) until all your required items have been put in.</a:t>
            </a:r>
          </a:p>
          <a:p>
            <a:endParaRPr lang="en-US" dirty="0" smtClean="0"/>
          </a:p>
          <a:p>
            <a:r>
              <a:rPr lang="en-US" dirty="0" smtClean="0"/>
              <a:t>2. When there are no additional Items to be entered simply before hitting save, ensure you uncheck the continuous button (red arrow)</a:t>
            </a:r>
          </a:p>
          <a:p>
            <a:endParaRPr lang="en-US" dirty="0"/>
          </a:p>
          <a:p>
            <a:r>
              <a:rPr lang="en-US" dirty="0" smtClean="0"/>
              <a:t>3. Click Save (blue arrow), a pop up box will appear “Do you want to save the changes you made?” Click Save. </a:t>
            </a:r>
            <a:endParaRPr lang="en-US" dirty="0"/>
          </a:p>
        </p:txBody>
      </p:sp>
      <p:pic>
        <p:nvPicPr>
          <p:cNvPr id="5" name="Picture 4"/>
          <p:cNvPicPr/>
          <p:nvPr/>
        </p:nvPicPr>
        <p:blipFill rotWithShape="1">
          <a:blip r:embed="rId2"/>
          <a:srcRect t="14221" r="47070" b="12519"/>
          <a:stretch/>
        </p:blipFill>
        <p:spPr>
          <a:xfrm>
            <a:off x="0" y="685800"/>
            <a:ext cx="5638800" cy="4343400"/>
          </a:xfrm>
          <a:prstGeom prst="rect">
            <a:avLst/>
          </a:prstGeom>
        </p:spPr>
      </p:pic>
      <p:sp>
        <p:nvSpPr>
          <p:cNvPr id="2" name="Down Arrow 1"/>
          <p:cNvSpPr/>
          <p:nvPr/>
        </p:nvSpPr>
        <p:spPr>
          <a:xfrm>
            <a:off x="1219200" y="304800"/>
            <a:ext cx="304800" cy="45720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p Arrow 2"/>
          <p:cNvSpPr/>
          <p:nvPr/>
        </p:nvSpPr>
        <p:spPr>
          <a:xfrm>
            <a:off x="4648200" y="2330196"/>
            <a:ext cx="381000" cy="5974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89560" y="5202198"/>
            <a:ext cx="5196840" cy="553998"/>
          </a:xfrm>
          <a:prstGeom prst="rect">
            <a:avLst/>
          </a:prstGeom>
          <a:noFill/>
        </p:spPr>
        <p:txBody>
          <a:bodyPr wrap="square" rtlCol="0">
            <a:spAutoFit/>
          </a:bodyPr>
          <a:lstStyle/>
          <a:p>
            <a:r>
              <a:rPr lang="en-US" sz="1000" dirty="0" smtClean="0"/>
              <a:t>*if you accidently hit OK or Enter before unchecking the continuous box and it advances you to a line  that is not needed, you can simply hit the red back button and it will take you back to the header screen, where you can hit save.  </a:t>
            </a:r>
            <a:endParaRPr lang="en-US" sz="1000" dirty="0"/>
          </a:p>
        </p:txBody>
      </p:sp>
      <p:sp>
        <p:nvSpPr>
          <p:cNvPr id="6" name="Slide Number Placeholder 5"/>
          <p:cNvSpPr>
            <a:spLocks noGrp="1"/>
          </p:cNvSpPr>
          <p:nvPr>
            <p:ph type="sldNum" sz="quarter" idx="12"/>
          </p:nvPr>
        </p:nvSpPr>
        <p:spPr/>
        <p:txBody>
          <a:bodyPr/>
          <a:lstStyle/>
          <a:p>
            <a:fld id="{09B2B4B1-7D28-4E01-BA17-2B3B200A2351}" type="slidenum">
              <a:rPr lang="en-US" smtClean="0"/>
              <a:t>15</a:t>
            </a:fld>
            <a:endParaRPr lang="en-US" dirty="0"/>
          </a:p>
        </p:txBody>
      </p:sp>
    </p:spTree>
    <p:extLst>
      <p:ext uri="{BB962C8B-B14F-4D97-AF65-F5344CB8AC3E}">
        <p14:creationId xmlns:p14="http://schemas.microsoft.com/office/powerpoint/2010/main" val="4167873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2" t="33160" r="50065"/>
          <a:stretch/>
        </p:blipFill>
        <p:spPr>
          <a:xfrm>
            <a:off x="685800" y="508000"/>
            <a:ext cx="6096000" cy="3886200"/>
          </a:xfrm>
          <a:prstGeom prst="rect">
            <a:avLst/>
          </a:prstGeom>
        </p:spPr>
      </p:pic>
      <p:sp>
        <p:nvSpPr>
          <p:cNvPr id="5" name="TextBox 4"/>
          <p:cNvSpPr txBox="1"/>
          <p:nvPr/>
        </p:nvSpPr>
        <p:spPr>
          <a:xfrm>
            <a:off x="609600" y="4419600"/>
            <a:ext cx="7620000" cy="1200329"/>
          </a:xfrm>
          <a:prstGeom prst="rect">
            <a:avLst/>
          </a:prstGeom>
          <a:noFill/>
        </p:spPr>
        <p:txBody>
          <a:bodyPr wrap="square" rtlCol="0">
            <a:spAutoFit/>
          </a:bodyPr>
          <a:lstStyle/>
          <a:p>
            <a:r>
              <a:rPr lang="en-US" dirty="0" smtClean="0"/>
              <a:t>You will know the requisition saved because you will see the red line across the bottom of the page stating the requisition updates have been saved, and the next available requisition number will be pre filled ready for you if you have additional requisitions to be placed. </a:t>
            </a:r>
            <a:endParaRPr lang="en-US" dirty="0"/>
          </a:p>
        </p:txBody>
      </p:sp>
      <p:sp>
        <p:nvSpPr>
          <p:cNvPr id="2" name="Slide Number Placeholder 1"/>
          <p:cNvSpPr>
            <a:spLocks noGrp="1"/>
          </p:cNvSpPr>
          <p:nvPr>
            <p:ph type="sldNum" sz="quarter" idx="12"/>
          </p:nvPr>
        </p:nvSpPr>
        <p:spPr/>
        <p:txBody>
          <a:bodyPr/>
          <a:lstStyle/>
          <a:p>
            <a:fld id="{09B2B4B1-7D28-4E01-BA17-2B3B200A2351}" type="slidenum">
              <a:rPr lang="en-US" smtClean="0"/>
              <a:t>16</a:t>
            </a:fld>
            <a:endParaRPr lang="en-US" dirty="0"/>
          </a:p>
        </p:txBody>
      </p:sp>
    </p:spTree>
    <p:extLst>
      <p:ext uri="{BB962C8B-B14F-4D97-AF65-F5344CB8AC3E}">
        <p14:creationId xmlns:p14="http://schemas.microsoft.com/office/powerpoint/2010/main" val="26609712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229600" cy="5638800"/>
          </a:xfrm>
        </p:spPr>
        <p:txBody>
          <a:bodyPr>
            <a:normAutofit/>
          </a:bodyPr>
          <a:lstStyle/>
          <a:p>
            <a:pPr marL="0" indent="0">
              <a:buNone/>
            </a:pPr>
            <a:r>
              <a:rPr lang="en-US" dirty="0" smtClean="0"/>
              <a:t>The Purchase Requisition is now pending review at the purchasing office. Please ensure you are reviewing your email for further updates. </a:t>
            </a:r>
          </a:p>
          <a:p>
            <a:pPr marL="0" indent="0">
              <a:buNone/>
            </a:pPr>
            <a:endParaRPr lang="en-US" dirty="0"/>
          </a:p>
          <a:p>
            <a:pPr marL="0" indent="0">
              <a:buNone/>
            </a:pPr>
            <a:endParaRPr lang="en-US" dirty="0" smtClean="0"/>
          </a:p>
        </p:txBody>
      </p:sp>
      <p:sp>
        <p:nvSpPr>
          <p:cNvPr id="2" name="Slide Number Placeholder 1"/>
          <p:cNvSpPr>
            <a:spLocks noGrp="1"/>
          </p:cNvSpPr>
          <p:nvPr>
            <p:ph type="sldNum" sz="quarter" idx="12"/>
          </p:nvPr>
        </p:nvSpPr>
        <p:spPr/>
        <p:txBody>
          <a:bodyPr/>
          <a:lstStyle/>
          <a:p>
            <a:fld id="{09B2B4B1-7D28-4E01-BA17-2B3B200A2351}" type="slidenum">
              <a:rPr lang="en-US" smtClean="0"/>
              <a:t>17</a:t>
            </a:fld>
            <a:endParaRPr lang="en-US" dirty="0"/>
          </a:p>
        </p:txBody>
      </p:sp>
    </p:spTree>
    <p:extLst>
      <p:ext uri="{BB962C8B-B14F-4D97-AF65-F5344CB8AC3E}">
        <p14:creationId xmlns:p14="http://schemas.microsoft.com/office/powerpoint/2010/main" val="4159684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My Requisition was returned how do I correct it?</a:t>
            </a:r>
            <a:endParaRPr lang="en-US"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8281" r="69826" b="43378"/>
          <a:stretch/>
        </p:blipFill>
        <p:spPr bwMode="auto">
          <a:xfrm>
            <a:off x="152400" y="1964635"/>
            <a:ext cx="4598504" cy="3140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953000" y="2286000"/>
            <a:ext cx="3962400" cy="646331"/>
          </a:xfrm>
          <a:prstGeom prst="rect">
            <a:avLst/>
          </a:prstGeom>
          <a:noFill/>
        </p:spPr>
        <p:txBody>
          <a:bodyPr wrap="square" rtlCol="0">
            <a:spAutoFit/>
          </a:bodyPr>
          <a:lstStyle/>
          <a:p>
            <a:r>
              <a:rPr lang="en-US" dirty="0" smtClean="0"/>
              <a:t>Applications → Purchasing → Requisition Processing → Requisitions</a:t>
            </a:r>
            <a:endParaRPr lang="en-US" dirty="0"/>
          </a:p>
        </p:txBody>
      </p:sp>
      <p:sp>
        <p:nvSpPr>
          <p:cNvPr id="3" name="Slide Number Placeholder 2"/>
          <p:cNvSpPr>
            <a:spLocks noGrp="1"/>
          </p:cNvSpPr>
          <p:nvPr>
            <p:ph type="sldNum" sz="quarter" idx="12"/>
          </p:nvPr>
        </p:nvSpPr>
        <p:spPr/>
        <p:txBody>
          <a:bodyPr/>
          <a:lstStyle/>
          <a:p>
            <a:fld id="{09B2B4B1-7D28-4E01-BA17-2B3B200A2351}" type="slidenum">
              <a:rPr lang="en-US" smtClean="0"/>
              <a:t>18</a:t>
            </a:fld>
            <a:endParaRPr lang="en-US" dirty="0"/>
          </a:p>
        </p:txBody>
      </p:sp>
    </p:spTree>
    <p:extLst>
      <p:ext uri="{BB962C8B-B14F-4D97-AF65-F5344CB8AC3E}">
        <p14:creationId xmlns:p14="http://schemas.microsoft.com/office/powerpoint/2010/main" val="2931766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4912" r="28261" b="4460"/>
          <a:stretch/>
        </p:blipFill>
        <p:spPr bwMode="auto">
          <a:xfrm>
            <a:off x="609600" y="493511"/>
            <a:ext cx="7275443" cy="3849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3400" y="4459069"/>
            <a:ext cx="7275443" cy="1408331"/>
          </a:xfrm>
          <a:prstGeom prst="rect">
            <a:avLst/>
          </a:prstGeom>
          <a:noFill/>
        </p:spPr>
        <p:txBody>
          <a:bodyPr wrap="square" rtlCol="0">
            <a:normAutofit lnSpcReduction="10000"/>
          </a:bodyPr>
          <a:lstStyle/>
          <a:p>
            <a:r>
              <a:rPr lang="en-US" dirty="0" smtClean="0"/>
              <a:t>You can utilize the search criteria (recommended) or hit find and it will show all requisitions. </a:t>
            </a:r>
          </a:p>
          <a:p>
            <a:endParaRPr lang="en-US" dirty="0"/>
          </a:p>
          <a:p>
            <a:r>
              <a:rPr lang="en-US" dirty="0" smtClean="0"/>
              <a:t>Locate the requisition you’re requesting a status on and hit the green ok button in the upper left corner of the screen. </a:t>
            </a:r>
            <a:endParaRPr lang="en-US" dirty="0"/>
          </a:p>
        </p:txBody>
      </p:sp>
      <p:sp>
        <p:nvSpPr>
          <p:cNvPr id="2" name="Slide Number Placeholder 1"/>
          <p:cNvSpPr>
            <a:spLocks noGrp="1"/>
          </p:cNvSpPr>
          <p:nvPr>
            <p:ph type="sldNum" sz="quarter" idx="12"/>
          </p:nvPr>
        </p:nvSpPr>
        <p:spPr/>
        <p:txBody>
          <a:bodyPr/>
          <a:lstStyle/>
          <a:p>
            <a:fld id="{09B2B4B1-7D28-4E01-BA17-2B3B200A2351}" type="slidenum">
              <a:rPr lang="en-US" smtClean="0"/>
              <a:t>19</a:t>
            </a:fld>
            <a:endParaRPr lang="en-US" dirty="0"/>
          </a:p>
        </p:txBody>
      </p:sp>
    </p:spTree>
    <p:extLst>
      <p:ext uri="{BB962C8B-B14F-4D97-AF65-F5344CB8AC3E}">
        <p14:creationId xmlns:p14="http://schemas.microsoft.com/office/powerpoint/2010/main" val="1872674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Tips	</a:t>
            </a:r>
            <a:endParaRPr lang="en-US" dirty="0"/>
          </a:p>
        </p:txBody>
      </p:sp>
      <p:sp>
        <p:nvSpPr>
          <p:cNvPr id="3" name="Content Placeholder 2"/>
          <p:cNvSpPr>
            <a:spLocks noGrp="1"/>
          </p:cNvSpPr>
          <p:nvPr>
            <p:ph idx="1"/>
          </p:nvPr>
        </p:nvSpPr>
        <p:spPr>
          <a:xfrm>
            <a:off x="457200" y="3429000"/>
            <a:ext cx="8229600" cy="914400"/>
          </a:xfrm>
        </p:spPr>
        <p:txBody>
          <a:bodyPr>
            <a:normAutofit fontScale="85000" lnSpcReduction="10000"/>
          </a:bodyPr>
          <a:lstStyle/>
          <a:p>
            <a:pPr marL="0" indent="0">
              <a:buNone/>
            </a:pPr>
            <a:r>
              <a:rPr lang="en-US" dirty="0" smtClean="0"/>
              <a:t>* Is a wild card, this can be used before, after, partial name or in the middle of a search criteria. This will be useful when searching anything in this system. Below is an example of using the * in a search </a:t>
            </a:r>
          </a:p>
        </p:txBody>
      </p:sp>
      <p:pic>
        <p:nvPicPr>
          <p:cNvPr id="4" name="Picture 3"/>
          <p:cNvPicPr/>
          <p:nvPr/>
        </p:nvPicPr>
        <p:blipFill rotWithShape="1">
          <a:blip r:embed="rId2"/>
          <a:srcRect t="28237" r="25275" b="24741"/>
          <a:stretch/>
        </p:blipFill>
        <p:spPr>
          <a:xfrm>
            <a:off x="152400" y="4876800"/>
            <a:ext cx="4876800" cy="1828800"/>
          </a:xfrm>
          <a:prstGeom prst="rect">
            <a:avLst/>
          </a:prstGeom>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5462" r="69000" b="25235"/>
          <a:stretch/>
        </p:blipFill>
        <p:spPr bwMode="auto">
          <a:xfrm>
            <a:off x="5638800" y="4808589"/>
            <a:ext cx="2895600" cy="197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828800" y="4355068"/>
            <a:ext cx="990600" cy="369332"/>
          </a:xfrm>
          <a:prstGeom prst="rect">
            <a:avLst/>
          </a:prstGeom>
          <a:noFill/>
        </p:spPr>
        <p:txBody>
          <a:bodyPr wrap="square" rtlCol="0">
            <a:spAutoFit/>
          </a:bodyPr>
          <a:lstStyle/>
          <a:p>
            <a:r>
              <a:rPr lang="en-US" dirty="0" smtClean="0"/>
              <a:t>* Used</a:t>
            </a:r>
            <a:endParaRPr lang="en-US" dirty="0"/>
          </a:p>
        </p:txBody>
      </p:sp>
      <p:sp>
        <p:nvSpPr>
          <p:cNvPr id="7" name="TextBox 6"/>
          <p:cNvSpPr txBox="1"/>
          <p:nvPr/>
        </p:nvSpPr>
        <p:spPr>
          <a:xfrm>
            <a:off x="6400800" y="4355068"/>
            <a:ext cx="1752600" cy="369332"/>
          </a:xfrm>
          <a:prstGeom prst="rect">
            <a:avLst/>
          </a:prstGeom>
          <a:noFill/>
        </p:spPr>
        <p:txBody>
          <a:bodyPr wrap="square" rtlCol="0">
            <a:spAutoFit/>
          </a:bodyPr>
          <a:lstStyle/>
          <a:p>
            <a:r>
              <a:rPr lang="en-US" dirty="0" smtClean="0"/>
              <a:t>* Not Used</a:t>
            </a:r>
            <a:endParaRPr lang="en-US" dirty="0"/>
          </a:p>
        </p:txBody>
      </p:sp>
      <p:sp>
        <p:nvSpPr>
          <p:cNvPr id="8" name="Down Arrow 7"/>
          <p:cNvSpPr/>
          <p:nvPr/>
        </p:nvSpPr>
        <p:spPr>
          <a:xfrm>
            <a:off x="6019800" y="6248400"/>
            <a:ext cx="152400" cy="3688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533400" y="2819400"/>
            <a:ext cx="8001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1764268"/>
            <a:ext cx="7315200" cy="369332"/>
          </a:xfrm>
          <a:prstGeom prst="rect">
            <a:avLst/>
          </a:prstGeom>
          <a:noFill/>
        </p:spPr>
        <p:txBody>
          <a:bodyPr wrap="square" rtlCol="0">
            <a:spAutoFit/>
          </a:bodyPr>
          <a:lstStyle/>
          <a:p>
            <a:r>
              <a:rPr lang="en-US" dirty="0" smtClean="0"/>
              <a:t>Use Internet Explorer Vs. Chrome or Fire fox</a:t>
            </a:r>
            <a:endParaRPr lang="en-US" dirty="0"/>
          </a:p>
        </p:txBody>
      </p:sp>
      <p:sp>
        <p:nvSpPr>
          <p:cNvPr id="9" name="Slide Number Placeholder 8"/>
          <p:cNvSpPr>
            <a:spLocks noGrp="1"/>
          </p:cNvSpPr>
          <p:nvPr>
            <p:ph type="sldNum" sz="quarter" idx="12"/>
          </p:nvPr>
        </p:nvSpPr>
        <p:spPr/>
        <p:txBody>
          <a:bodyPr/>
          <a:lstStyle/>
          <a:p>
            <a:fld id="{09B2B4B1-7D28-4E01-BA17-2B3B200A2351}" type="slidenum">
              <a:rPr lang="en-US" smtClean="0"/>
              <a:t>2</a:t>
            </a:fld>
            <a:endParaRPr lang="en-US" dirty="0"/>
          </a:p>
        </p:txBody>
      </p:sp>
    </p:spTree>
    <p:extLst>
      <p:ext uri="{BB962C8B-B14F-4D97-AF65-F5344CB8AC3E}">
        <p14:creationId xmlns:p14="http://schemas.microsoft.com/office/powerpoint/2010/main" val="38361334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791" r="43500" b="43604"/>
          <a:stretch/>
        </p:blipFill>
        <p:spPr bwMode="auto">
          <a:xfrm>
            <a:off x="171450" y="533400"/>
            <a:ext cx="5143398"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5814" r="45750" b="21396"/>
          <a:stretch/>
        </p:blipFill>
        <p:spPr bwMode="auto">
          <a:xfrm>
            <a:off x="152400" y="2796224"/>
            <a:ext cx="5181600" cy="3223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791200" y="533400"/>
            <a:ext cx="2895600" cy="2031325"/>
          </a:xfrm>
          <a:prstGeom prst="rect">
            <a:avLst/>
          </a:prstGeom>
          <a:noFill/>
        </p:spPr>
        <p:txBody>
          <a:bodyPr wrap="square" rtlCol="0">
            <a:spAutoFit/>
          </a:bodyPr>
          <a:lstStyle/>
          <a:p>
            <a:r>
              <a:rPr lang="en-US" dirty="0" smtClean="0"/>
              <a:t>Locate the Line item(s) on each line item, you will need to click the “approval Status” this will take you to the comment section advising why the line item was returned for correction. </a:t>
            </a:r>
            <a:endParaRPr lang="en-US" dirty="0"/>
          </a:p>
        </p:txBody>
      </p:sp>
      <p:sp>
        <p:nvSpPr>
          <p:cNvPr id="3" name="Rectangle 2"/>
          <p:cNvSpPr/>
          <p:nvPr/>
        </p:nvSpPr>
        <p:spPr>
          <a:xfrm>
            <a:off x="533400" y="1600200"/>
            <a:ext cx="9144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a:off x="2209800" y="349258"/>
            <a:ext cx="242316" cy="48894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67400" y="2667000"/>
            <a:ext cx="2819400" cy="3139321"/>
          </a:xfrm>
          <a:prstGeom prst="rect">
            <a:avLst/>
          </a:prstGeom>
          <a:noFill/>
        </p:spPr>
        <p:txBody>
          <a:bodyPr wrap="square" rtlCol="0">
            <a:spAutoFit/>
          </a:bodyPr>
          <a:lstStyle/>
          <a:p>
            <a:r>
              <a:rPr lang="en-US" dirty="0" smtClean="0"/>
              <a:t>As you can see this item was rejected/returned due to the funding item and Accounting lines associated with it. You will be able to see who rejected it and on what date. </a:t>
            </a:r>
          </a:p>
          <a:p>
            <a:endParaRPr lang="en-US" dirty="0"/>
          </a:p>
          <a:p>
            <a:r>
              <a:rPr lang="en-US" dirty="0" smtClean="0"/>
              <a:t>Once you know the corrections needed, hit the red back arrow. </a:t>
            </a:r>
            <a:endParaRPr lang="en-US" dirty="0"/>
          </a:p>
        </p:txBody>
      </p:sp>
      <p:sp>
        <p:nvSpPr>
          <p:cNvPr id="8" name="Rectangle 7"/>
          <p:cNvSpPr/>
          <p:nvPr/>
        </p:nvSpPr>
        <p:spPr>
          <a:xfrm>
            <a:off x="2971800" y="2133600"/>
            <a:ext cx="16764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09B2B4B1-7D28-4E01-BA17-2B3B200A2351}" type="slidenum">
              <a:rPr lang="en-US" smtClean="0"/>
              <a:t>20</a:t>
            </a:fld>
            <a:endParaRPr lang="en-US" dirty="0"/>
          </a:p>
        </p:txBody>
      </p:sp>
    </p:spTree>
    <p:extLst>
      <p:ext uri="{BB962C8B-B14F-4D97-AF65-F5344CB8AC3E}">
        <p14:creationId xmlns:p14="http://schemas.microsoft.com/office/powerpoint/2010/main" val="27498649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00" t="13952" r="42625" b="55814"/>
          <a:stretch/>
        </p:blipFill>
        <p:spPr bwMode="auto">
          <a:xfrm>
            <a:off x="304800" y="690006"/>
            <a:ext cx="7162800" cy="197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81000" y="2819400"/>
            <a:ext cx="7696200" cy="1754326"/>
          </a:xfrm>
          <a:prstGeom prst="rect">
            <a:avLst/>
          </a:prstGeom>
          <a:noFill/>
        </p:spPr>
        <p:txBody>
          <a:bodyPr wrap="square" rtlCol="0">
            <a:spAutoFit/>
          </a:bodyPr>
          <a:lstStyle/>
          <a:p>
            <a:r>
              <a:rPr lang="en-US" dirty="0" smtClean="0"/>
              <a:t>Once you have made the corrections on each line item, you would then hit save and ok, you will know changes were saved when you receive a message at the bottom of your screen stating requisition updates have been saved (see below). </a:t>
            </a:r>
          </a:p>
          <a:p>
            <a:endParaRPr lang="en-US" dirty="0"/>
          </a:p>
          <a:p>
            <a:r>
              <a:rPr lang="en-US" dirty="0" smtClean="0"/>
              <a:t>Once it is saved, it will be rerouted back to the purchasing department for review again. </a:t>
            </a:r>
            <a:endParaRPr lang="en-US" dirty="0"/>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0628" r="26625"/>
          <a:stretch/>
        </p:blipFill>
        <p:spPr bwMode="auto">
          <a:xfrm>
            <a:off x="381000" y="5334000"/>
            <a:ext cx="8412228" cy="119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Up Arrow 1"/>
          <p:cNvSpPr/>
          <p:nvPr/>
        </p:nvSpPr>
        <p:spPr>
          <a:xfrm>
            <a:off x="2119884" y="1110996"/>
            <a:ext cx="242316" cy="489204"/>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09B2B4B1-7D28-4E01-BA17-2B3B200A2351}" type="slidenum">
              <a:rPr lang="en-US" smtClean="0"/>
              <a:t>21</a:t>
            </a:fld>
            <a:endParaRPr lang="en-US" dirty="0"/>
          </a:p>
        </p:txBody>
      </p:sp>
    </p:spTree>
    <p:extLst>
      <p:ext uri="{BB962C8B-B14F-4D97-AF65-F5344CB8AC3E}">
        <p14:creationId xmlns:p14="http://schemas.microsoft.com/office/powerpoint/2010/main" val="8333584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a:bodyPr>
          <a:lstStyle/>
          <a:p>
            <a:r>
              <a:rPr lang="en-US" dirty="0" smtClean="0"/>
              <a:t>What is the status of my requisition</a:t>
            </a:r>
            <a:endParaRPr lang="en-US"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8281" r="69826" b="43378"/>
          <a:stretch/>
        </p:blipFill>
        <p:spPr bwMode="auto">
          <a:xfrm>
            <a:off x="152400" y="1497495"/>
            <a:ext cx="4598504" cy="3140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953000" y="2286000"/>
            <a:ext cx="3962400" cy="646331"/>
          </a:xfrm>
          <a:prstGeom prst="rect">
            <a:avLst/>
          </a:prstGeom>
          <a:noFill/>
        </p:spPr>
        <p:txBody>
          <a:bodyPr wrap="square" rtlCol="0">
            <a:spAutoFit/>
          </a:bodyPr>
          <a:lstStyle/>
          <a:p>
            <a:r>
              <a:rPr lang="en-US" dirty="0" smtClean="0"/>
              <a:t>Applications → Purchasing → Requisition Processing → Requisitions</a:t>
            </a:r>
            <a:endParaRPr lang="en-US" dirty="0"/>
          </a:p>
        </p:txBody>
      </p:sp>
      <p:sp>
        <p:nvSpPr>
          <p:cNvPr id="4" name="Left Arrow 3"/>
          <p:cNvSpPr/>
          <p:nvPr/>
        </p:nvSpPr>
        <p:spPr>
          <a:xfrm>
            <a:off x="2028825" y="3505200"/>
            <a:ext cx="561975" cy="2423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09B2B4B1-7D28-4E01-BA17-2B3B200A2351}" type="slidenum">
              <a:rPr lang="en-US" smtClean="0"/>
              <a:t>22</a:t>
            </a:fld>
            <a:endParaRPr lang="en-US" dirty="0"/>
          </a:p>
        </p:txBody>
      </p:sp>
    </p:spTree>
    <p:extLst>
      <p:ext uri="{BB962C8B-B14F-4D97-AF65-F5344CB8AC3E}">
        <p14:creationId xmlns:p14="http://schemas.microsoft.com/office/powerpoint/2010/main" val="31992498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4912" r="28261" b="4460"/>
          <a:stretch/>
        </p:blipFill>
        <p:spPr bwMode="auto">
          <a:xfrm>
            <a:off x="762000" y="457200"/>
            <a:ext cx="7275443" cy="3849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5800" y="4382869"/>
            <a:ext cx="7275443" cy="1408331"/>
          </a:xfrm>
          <a:prstGeom prst="rect">
            <a:avLst/>
          </a:prstGeom>
          <a:noFill/>
        </p:spPr>
        <p:txBody>
          <a:bodyPr wrap="square" rtlCol="0">
            <a:normAutofit lnSpcReduction="10000"/>
          </a:bodyPr>
          <a:lstStyle/>
          <a:p>
            <a:r>
              <a:rPr lang="en-US" dirty="0" smtClean="0"/>
              <a:t>You can utilize the search criteria (recommended) or hit find and it will show all requisitions. </a:t>
            </a:r>
          </a:p>
          <a:p>
            <a:endParaRPr lang="en-US" dirty="0"/>
          </a:p>
          <a:p>
            <a:r>
              <a:rPr lang="en-US" dirty="0" smtClean="0"/>
              <a:t>Locate the requisition you’re requesting a status on and hit the green ok button in the upper left corner of the screen. </a:t>
            </a:r>
            <a:endParaRPr lang="en-US" dirty="0"/>
          </a:p>
        </p:txBody>
      </p:sp>
      <p:sp>
        <p:nvSpPr>
          <p:cNvPr id="2" name="Slide Number Placeholder 1"/>
          <p:cNvSpPr>
            <a:spLocks noGrp="1"/>
          </p:cNvSpPr>
          <p:nvPr>
            <p:ph type="sldNum" sz="quarter" idx="12"/>
          </p:nvPr>
        </p:nvSpPr>
        <p:spPr/>
        <p:txBody>
          <a:bodyPr/>
          <a:lstStyle/>
          <a:p>
            <a:fld id="{09B2B4B1-7D28-4E01-BA17-2B3B200A2351}" type="slidenum">
              <a:rPr lang="en-US" smtClean="0"/>
              <a:t>23</a:t>
            </a:fld>
            <a:endParaRPr lang="en-US" dirty="0"/>
          </a:p>
        </p:txBody>
      </p:sp>
    </p:spTree>
    <p:extLst>
      <p:ext uri="{BB962C8B-B14F-4D97-AF65-F5344CB8AC3E}">
        <p14:creationId xmlns:p14="http://schemas.microsoft.com/office/powerpoint/2010/main" val="32935213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13" t="26758" r="30011" b="11719"/>
          <a:stretch/>
        </p:blipFill>
        <p:spPr bwMode="auto">
          <a:xfrm>
            <a:off x="228600" y="500130"/>
            <a:ext cx="5648761" cy="2700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29548" r="44941" b="6923"/>
          <a:stretch/>
        </p:blipFill>
        <p:spPr bwMode="auto">
          <a:xfrm>
            <a:off x="228600" y="3276599"/>
            <a:ext cx="5430895" cy="336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96000" y="271531"/>
            <a:ext cx="2895600" cy="1862069"/>
          </a:xfrm>
          <a:prstGeom prst="rect">
            <a:avLst/>
          </a:prstGeom>
          <a:noFill/>
        </p:spPr>
        <p:txBody>
          <a:bodyPr wrap="square" rtlCol="0">
            <a:normAutofit lnSpcReduction="10000"/>
          </a:bodyPr>
          <a:lstStyle/>
          <a:p>
            <a:r>
              <a:rPr lang="en-US" dirty="0" smtClean="0"/>
              <a:t>Once you’re into the Requisition, it will bring you to the information screen. </a:t>
            </a:r>
          </a:p>
          <a:p>
            <a:endParaRPr lang="en-US" dirty="0"/>
          </a:p>
          <a:p>
            <a:r>
              <a:rPr lang="en-US" dirty="0" smtClean="0"/>
              <a:t>Click the line item – see blue arrow </a:t>
            </a:r>
            <a:endParaRPr lang="en-US" dirty="0"/>
          </a:p>
        </p:txBody>
      </p:sp>
      <p:sp>
        <p:nvSpPr>
          <p:cNvPr id="6" name="Down Arrow 5"/>
          <p:cNvSpPr/>
          <p:nvPr/>
        </p:nvSpPr>
        <p:spPr>
          <a:xfrm>
            <a:off x="816483" y="304800"/>
            <a:ext cx="242316" cy="411739"/>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96000" y="3169998"/>
            <a:ext cx="2895600" cy="3383202"/>
          </a:xfrm>
          <a:prstGeom prst="rect">
            <a:avLst/>
          </a:prstGeom>
          <a:noFill/>
        </p:spPr>
        <p:txBody>
          <a:bodyPr wrap="square" rtlCol="0">
            <a:normAutofit fontScale="85000" lnSpcReduction="10000"/>
          </a:bodyPr>
          <a:lstStyle/>
          <a:p>
            <a:r>
              <a:rPr lang="en-US" dirty="0" smtClean="0"/>
              <a:t>Look at the Status, (Red Box) you will see that the status on the requisition we put in has been converted to PO, you will also see the PO approval date and PO number just below the status.</a:t>
            </a:r>
          </a:p>
          <a:p>
            <a:endParaRPr lang="en-US" dirty="0"/>
          </a:p>
          <a:p>
            <a:r>
              <a:rPr lang="en-US" dirty="0" smtClean="0"/>
              <a:t>This has now been converted to a PO, and is pending approval from the proper individuals based on the Approval Group Chain chosen in the initial requisition. </a:t>
            </a:r>
            <a:endParaRPr lang="en-US" dirty="0"/>
          </a:p>
        </p:txBody>
      </p:sp>
      <p:sp>
        <p:nvSpPr>
          <p:cNvPr id="10" name="Rectangle 9"/>
          <p:cNvSpPr/>
          <p:nvPr/>
        </p:nvSpPr>
        <p:spPr>
          <a:xfrm>
            <a:off x="2133600" y="4038600"/>
            <a:ext cx="33528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9B2B4B1-7D28-4E01-BA17-2B3B200A2351}" type="slidenum">
              <a:rPr lang="en-US" smtClean="0"/>
              <a:t>24</a:t>
            </a:fld>
            <a:endParaRPr lang="en-US" dirty="0"/>
          </a:p>
        </p:txBody>
      </p:sp>
    </p:spTree>
    <p:extLst>
      <p:ext uri="{BB962C8B-B14F-4D97-AF65-F5344CB8AC3E}">
        <p14:creationId xmlns:p14="http://schemas.microsoft.com/office/powerpoint/2010/main" val="18712850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Approve a PO</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30" r="70875" b="28837"/>
          <a:stretch/>
        </p:blipFill>
        <p:spPr bwMode="auto">
          <a:xfrm>
            <a:off x="381000" y="1507076"/>
            <a:ext cx="4419600" cy="4912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867400" y="1752600"/>
            <a:ext cx="2895600" cy="1200329"/>
          </a:xfrm>
          <a:prstGeom prst="rect">
            <a:avLst/>
          </a:prstGeom>
          <a:noFill/>
        </p:spPr>
        <p:txBody>
          <a:bodyPr wrap="square" rtlCol="0">
            <a:spAutoFit/>
          </a:bodyPr>
          <a:lstStyle/>
          <a:p>
            <a:r>
              <a:rPr lang="en-US" dirty="0" smtClean="0"/>
              <a:t>Applications→ Purchasing → Purchase Order Processing→ Approve/Deny Purchase Orders</a:t>
            </a:r>
            <a:endParaRPr lang="en-US" dirty="0"/>
          </a:p>
        </p:txBody>
      </p:sp>
      <p:sp>
        <p:nvSpPr>
          <p:cNvPr id="3" name="Slide Number Placeholder 2"/>
          <p:cNvSpPr>
            <a:spLocks noGrp="1"/>
          </p:cNvSpPr>
          <p:nvPr>
            <p:ph type="sldNum" sz="quarter" idx="12"/>
          </p:nvPr>
        </p:nvSpPr>
        <p:spPr/>
        <p:txBody>
          <a:bodyPr/>
          <a:lstStyle/>
          <a:p>
            <a:fld id="{09B2B4B1-7D28-4E01-BA17-2B3B200A2351}" type="slidenum">
              <a:rPr lang="en-US" smtClean="0"/>
              <a:t>25</a:t>
            </a:fld>
            <a:endParaRPr lang="en-US" dirty="0"/>
          </a:p>
        </p:txBody>
      </p:sp>
    </p:spTree>
    <p:extLst>
      <p:ext uri="{BB962C8B-B14F-4D97-AF65-F5344CB8AC3E}">
        <p14:creationId xmlns:p14="http://schemas.microsoft.com/office/powerpoint/2010/main" val="25058547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395" r="63500" b="31163"/>
          <a:stretch/>
        </p:blipFill>
        <p:spPr bwMode="auto">
          <a:xfrm>
            <a:off x="152399" y="533400"/>
            <a:ext cx="5945451"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172200" y="1676400"/>
            <a:ext cx="2362200" cy="646331"/>
          </a:xfrm>
          <a:prstGeom prst="rect">
            <a:avLst/>
          </a:prstGeom>
          <a:noFill/>
        </p:spPr>
        <p:txBody>
          <a:bodyPr wrap="square" rtlCol="0">
            <a:spAutoFit/>
          </a:bodyPr>
          <a:lstStyle/>
          <a:p>
            <a:r>
              <a:rPr lang="en-US" dirty="0" smtClean="0"/>
              <a:t>Double Click the Green OK button</a:t>
            </a:r>
            <a:endParaRPr lang="en-US" dirty="0"/>
          </a:p>
        </p:txBody>
      </p:sp>
      <p:sp>
        <p:nvSpPr>
          <p:cNvPr id="2" name="Down Arrow 1"/>
          <p:cNvSpPr/>
          <p:nvPr/>
        </p:nvSpPr>
        <p:spPr>
          <a:xfrm>
            <a:off x="1234440" y="691896"/>
            <a:ext cx="304800" cy="489204"/>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09B2B4B1-7D28-4E01-BA17-2B3B200A2351}" type="slidenum">
              <a:rPr lang="en-US" smtClean="0"/>
              <a:t>26</a:t>
            </a:fld>
            <a:endParaRPr lang="en-US" dirty="0"/>
          </a:p>
        </p:txBody>
      </p:sp>
    </p:spTree>
    <p:extLst>
      <p:ext uri="{BB962C8B-B14F-4D97-AF65-F5344CB8AC3E}">
        <p14:creationId xmlns:p14="http://schemas.microsoft.com/office/powerpoint/2010/main" val="19789191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t="12093" r="37624" b="60930"/>
          <a:stretch/>
        </p:blipFill>
        <p:spPr bwMode="auto">
          <a:xfrm>
            <a:off x="228600" y="361950"/>
            <a:ext cx="8194784"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2558" r="16875" b="43721"/>
          <a:stretch/>
        </p:blipFill>
        <p:spPr bwMode="auto">
          <a:xfrm>
            <a:off x="228600" y="3916678"/>
            <a:ext cx="8001000" cy="2261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 y="2590800"/>
            <a:ext cx="8194784" cy="923330"/>
          </a:xfrm>
          <a:prstGeom prst="rect">
            <a:avLst/>
          </a:prstGeom>
          <a:noFill/>
        </p:spPr>
        <p:txBody>
          <a:bodyPr wrap="square" rtlCol="0">
            <a:spAutoFit/>
          </a:bodyPr>
          <a:lstStyle/>
          <a:p>
            <a:r>
              <a:rPr lang="en-US" dirty="0" smtClean="0"/>
              <a:t>Next you will see all Purchase Orders that are pending your review, you click to highlight the Purchase order you would like to review, once it is highlighted click the details button, this will take you into the purchase order itself (see below)</a:t>
            </a:r>
            <a:endParaRPr lang="en-US" dirty="0"/>
          </a:p>
        </p:txBody>
      </p:sp>
      <p:sp>
        <p:nvSpPr>
          <p:cNvPr id="5" name="Down Arrow 4"/>
          <p:cNvSpPr/>
          <p:nvPr/>
        </p:nvSpPr>
        <p:spPr>
          <a:xfrm>
            <a:off x="1936242" y="457200"/>
            <a:ext cx="242316" cy="36880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9B2B4B1-7D28-4E01-BA17-2B3B200A2351}" type="slidenum">
              <a:rPr lang="en-US" smtClean="0"/>
              <a:t>27</a:t>
            </a:fld>
            <a:endParaRPr lang="en-US" dirty="0"/>
          </a:p>
        </p:txBody>
      </p:sp>
    </p:spTree>
    <p:extLst>
      <p:ext uri="{BB962C8B-B14F-4D97-AF65-F5344CB8AC3E}">
        <p14:creationId xmlns:p14="http://schemas.microsoft.com/office/powerpoint/2010/main" val="32467564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2558" r="16875" b="43721"/>
          <a:stretch/>
        </p:blipFill>
        <p:spPr bwMode="auto">
          <a:xfrm>
            <a:off x="457200" y="228600"/>
            <a:ext cx="8001000" cy="2261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2743200"/>
            <a:ext cx="8001000" cy="1752600"/>
          </a:xfrm>
          <a:prstGeom prst="rect">
            <a:avLst/>
          </a:prstGeom>
          <a:noFill/>
        </p:spPr>
        <p:txBody>
          <a:bodyPr wrap="square" rtlCol="0">
            <a:normAutofit fontScale="85000" lnSpcReduction="20000"/>
          </a:bodyPr>
          <a:lstStyle/>
          <a:p>
            <a:r>
              <a:rPr lang="en-US" dirty="0" smtClean="0"/>
              <a:t>When you’re on the detail screen you can review any attachments, comments or notes. </a:t>
            </a:r>
          </a:p>
          <a:p>
            <a:endParaRPr lang="en-US" dirty="0"/>
          </a:p>
          <a:p>
            <a:r>
              <a:rPr lang="en-US" dirty="0" smtClean="0"/>
              <a:t>You have to review </a:t>
            </a:r>
            <a:r>
              <a:rPr lang="en-US" dirty="0"/>
              <a:t>each line, </a:t>
            </a:r>
            <a:r>
              <a:rPr lang="en-US" dirty="0" smtClean="0"/>
              <a:t> and assign a status to it. in </a:t>
            </a:r>
            <a:r>
              <a:rPr lang="en-US" dirty="0"/>
              <a:t>this example there is only one line</a:t>
            </a:r>
            <a:r>
              <a:rPr lang="en-US" dirty="0" smtClean="0"/>
              <a:t>. You can change the status by selecting the line you would like to review, you can approve, deny or reject an item because it would need correction. </a:t>
            </a:r>
          </a:p>
          <a:p>
            <a:endParaRPr lang="en-US" dirty="0"/>
          </a:p>
          <a:p>
            <a:r>
              <a:rPr lang="en-US" dirty="0" smtClean="0"/>
              <a:t>Once you have assigned a status (other than Open) to each line item within the Purchase Order you can hit the green ok button.  This will take you back to the main screen where you can select another Purchase order needing review if Applicable (see below).  </a:t>
            </a:r>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558" r="37000" b="58139"/>
          <a:stretch/>
        </p:blipFill>
        <p:spPr bwMode="auto">
          <a:xfrm>
            <a:off x="487680" y="4648200"/>
            <a:ext cx="73152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09B2B4B1-7D28-4E01-BA17-2B3B200A2351}" type="slidenum">
              <a:rPr lang="en-US" smtClean="0"/>
              <a:t>28</a:t>
            </a:fld>
            <a:endParaRPr lang="en-US" dirty="0"/>
          </a:p>
        </p:txBody>
      </p:sp>
    </p:spTree>
    <p:extLst>
      <p:ext uri="{BB962C8B-B14F-4D97-AF65-F5344CB8AC3E}">
        <p14:creationId xmlns:p14="http://schemas.microsoft.com/office/powerpoint/2010/main" val="14026762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558" r="37000" b="58139"/>
          <a:stretch/>
        </p:blipFill>
        <p:spPr bwMode="auto">
          <a:xfrm>
            <a:off x="762000" y="76200"/>
            <a:ext cx="73152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3721" r="32000" b="27907"/>
          <a:stretch/>
        </p:blipFill>
        <p:spPr bwMode="auto">
          <a:xfrm>
            <a:off x="838200" y="3962400"/>
            <a:ext cx="6553200" cy="2505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7200" y="1981200"/>
            <a:ext cx="7543800" cy="1905000"/>
          </a:xfrm>
          <a:prstGeom prst="rect">
            <a:avLst/>
          </a:prstGeom>
          <a:noFill/>
        </p:spPr>
        <p:txBody>
          <a:bodyPr wrap="square" rtlCol="0">
            <a:normAutofit lnSpcReduction="10000"/>
          </a:bodyPr>
          <a:lstStyle/>
          <a:p>
            <a:r>
              <a:rPr lang="en-US" dirty="0" smtClean="0"/>
              <a:t>Once all the pending Purchase Orders have a status other than open (</a:t>
            </a:r>
            <a:r>
              <a:rPr lang="en-US" dirty="0" err="1" smtClean="0"/>
              <a:t>ie</a:t>
            </a:r>
            <a:r>
              <a:rPr lang="en-US" dirty="0" smtClean="0"/>
              <a:t>. approved, denied or needs correction), you hit the Green Ok Button, this is how you complete your approval processes, and either final approve the Purchase Order or send to the next individual within the approval chain.   </a:t>
            </a:r>
          </a:p>
          <a:p>
            <a:endParaRPr lang="en-US" dirty="0"/>
          </a:p>
          <a:p>
            <a:r>
              <a:rPr lang="en-US" dirty="0" smtClean="0"/>
              <a:t>A pop up box will appear, hit ok, and a report will generate  </a:t>
            </a:r>
            <a:endParaRPr lang="en-US" dirty="0"/>
          </a:p>
        </p:txBody>
      </p:sp>
      <p:sp>
        <p:nvSpPr>
          <p:cNvPr id="3" name="Down Arrow 2"/>
          <p:cNvSpPr/>
          <p:nvPr/>
        </p:nvSpPr>
        <p:spPr>
          <a:xfrm>
            <a:off x="5181600" y="5486400"/>
            <a:ext cx="242316" cy="489204"/>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09B2B4B1-7D28-4E01-BA17-2B3B200A2351}" type="slidenum">
              <a:rPr lang="en-US" smtClean="0"/>
              <a:t>29</a:t>
            </a:fld>
            <a:endParaRPr lang="en-US" dirty="0"/>
          </a:p>
        </p:txBody>
      </p:sp>
    </p:spTree>
    <p:extLst>
      <p:ext uri="{BB962C8B-B14F-4D97-AF65-F5344CB8AC3E}">
        <p14:creationId xmlns:p14="http://schemas.microsoft.com/office/powerpoint/2010/main" val="180018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057" t="26215" r="23670" b="67014"/>
          <a:stretch/>
        </p:blipFill>
        <p:spPr bwMode="auto">
          <a:xfrm>
            <a:off x="215898" y="457200"/>
            <a:ext cx="8569569" cy="559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8600" y="2013467"/>
            <a:ext cx="8569569" cy="923330"/>
          </a:xfrm>
          <a:prstGeom prst="rect">
            <a:avLst/>
          </a:prstGeom>
          <a:noFill/>
        </p:spPr>
        <p:txBody>
          <a:bodyPr wrap="square" rtlCol="0">
            <a:spAutoFit/>
          </a:bodyPr>
          <a:lstStyle/>
          <a:p>
            <a:r>
              <a:rPr lang="en-US" dirty="0" smtClean="0"/>
              <a:t>CIMS account number Conversion to </a:t>
            </a:r>
            <a:r>
              <a:rPr lang="en-US" dirty="0" err="1" smtClean="0"/>
              <a:t>Sungard</a:t>
            </a:r>
            <a:r>
              <a:rPr lang="en-US" dirty="0" smtClean="0"/>
              <a:t>, this will assist if you know your CIMS account number and want to determine what your corresponding </a:t>
            </a:r>
            <a:r>
              <a:rPr lang="en-US" dirty="0" err="1" smtClean="0"/>
              <a:t>Sungard</a:t>
            </a:r>
            <a:r>
              <a:rPr lang="en-US" dirty="0" smtClean="0"/>
              <a:t> funding Account string will look like. </a:t>
            </a:r>
            <a:endParaRPr lang="en-US" dirty="0"/>
          </a:p>
        </p:txBody>
      </p:sp>
      <p:sp>
        <p:nvSpPr>
          <p:cNvPr id="6" name="Right Brace 5"/>
          <p:cNvSpPr/>
          <p:nvPr/>
        </p:nvSpPr>
        <p:spPr>
          <a:xfrm rot="5400000">
            <a:off x="2895600" y="-1904490"/>
            <a:ext cx="838200" cy="61722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p:cNvSpPr/>
          <p:nvPr/>
        </p:nvSpPr>
        <p:spPr>
          <a:xfrm rot="5400000">
            <a:off x="7205784" y="20516"/>
            <a:ext cx="762000" cy="2397368"/>
          </a:xfrm>
          <a:prstGeom prst="rightBrace">
            <a:avLst>
              <a:gd name="adj1" fmla="val 0"/>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2971800" y="1644135"/>
            <a:ext cx="914400" cy="369332"/>
          </a:xfrm>
          <a:prstGeom prst="rect">
            <a:avLst/>
          </a:prstGeom>
          <a:noFill/>
        </p:spPr>
        <p:txBody>
          <a:bodyPr wrap="square" rtlCol="0">
            <a:spAutoFit/>
          </a:bodyPr>
          <a:lstStyle/>
          <a:p>
            <a:r>
              <a:rPr lang="en-US" dirty="0" smtClean="0"/>
              <a:t>CIMS</a:t>
            </a:r>
            <a:endParaRPr lang="en-US" dirty="0"/>
          </a:p>
        </p:txBody>
      </p:sp>
      <p:sp>
        <p:nvSpPr>
          <p:cNvPr id="11" name="TextBox 10"/>
          <p:cNvSpPr txBox="1"/>
          <p:nvPr/>
        </p:nvSpPr>
        <p:spPr>
          <a:xfrm>
            <a:off x="6951784" y="1644135"/>
            <a:ext cx="1269999" cy="369332"/>
          </a:xfrm>
          <a:prstGeom prst="rect">
            <a:avLst/>
          </a:prstGeom>
          <a:noFill/>
        </p:spPr>
        <p:txBody>
          <a:bodyPr wrap="square" rtlCol="0">
            <a:spAutoFit/>
          </a:bodyPr>
          <a:lstStyle/>
          <a:p>
            <a:r>
              <a:rPr lang="en-US" dirty="0" err="1" smtClean="0"/>
              <a:t>Sungard</a:t>
            </a:r>
            <a:r>
              <a:rPr lang="en-US" dirty="0" smtClean="0"/>
              <a:t> </a:t>
            </a:r>
            <a:endParaRPr lang="en-US" dirty="0"/>
          </a:p>
        </p:txBody>
      </p:sp>
      <p:sp>
        <p:nvSpPr>
          <p:cNvPr id="2" name="Slide Number Placeholder 1"/>
          <p:cNvSpPr>
            <a:spLocks noGrp="1"/>
          </p:cNvSpPr>
          <p:nvPr>
            <p:ph type="sldNum" sz="quarter" idx="12"/>
          </p:nvPr>
        </p:nvSpPr>
        <p:spPr/>
        <p:txBody>
          <a:bodyPr/>
          <a:lstStyle/>
          <a:p>
            <a:fld id="{09B2B4B1-7D28-4E01-BA17-2B3B200A2351}" type="slidenum">
              <a:rPr lang="en-US" smtClean="0"/>
              <a:t>3</a:t>
            </a:fld>
            <a:endParaRPr lang="en-US" dirty="0"/>
          </a:p>
        </p:txBody>
      </p:sp>
    </p:spTree>
    <p:extLst>
      <p:ext uri="{BB962C8B-B14F-4D97-AF65-F5344CB8AC3E}">
        <p14:creationId xmlns:p14="http://schemas.microsoft.com/office/powerpoint/2010/main" val="33397746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250" t="16279" r="26875" b="60930"/>
          <a:stretch/>
        </p:blipFill>
        <p:spPr bwMode="auto">
          <a:xfrm>
            <a:off x="381000" y="381000"/>
            <a:ext cx="8210550" cy="1866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81000" y="2590800"/>
            <a:ext cx="8305800" cy="923330"/>
          </a:xfrm>
          <a:prstGeom prst="rect">
            <a:avLst/>
          </a:prstGeom>
          <a:noFill/>
        </p:spPr>
        <p:txBody>
          <a:bodyPr wrap="square" rtlCol="0">
            <a:spAutoFit/>
          </a:bodyPr>
          <a:lstStyle/>
          <a:p>
            <a:r>
              <a:rPr lang="en-US" dirty="0" smtClean="0"/>
              <a:t>The photo above depicts what the report will look like, ensure you review this report as it contains information about what you approved. </a:t>
            </a:r>
          </a:p>
          <a:p>
            <a:endParaRPr lang="en-US" dirty="0"/>
          </a:p>
        </p:txBody>
      </p:sp>
      <p:sp>
        <p:nvSpPr>
          <p:cNvPr id="3" name="Slide Number Placeholder 2"/>
          <p:cNvSpPr>
            <a:spLocks noGrp="1"/>
          </p:cNvSpPr>
          <p:nvPr>
            <p:ph type="sldNum" sz="quarter" idx="12"/>
          </p:nvPr>
        </p:nvSpPr>
        <p:spPr/>
        <p:txBody>
          <a:bodyPr/>
          <a:lstStyle/>
          <a:p>
            <a:fld id="{09B2B4B1-7D28-4E01-BA17-2B3B200A2351}" type="slidenum">
              <a:rPr lang="en-US" smtClean="0"/>
              <a:t>30</a:t>
            </a:fld>
            <a:endParaRPr lang="en-US" dirty="0"/>
          </a:p>
        </p:txBody>
      </p:sp>
    </p:spTree>
    <p:extLst>
      <p:ext uri="{BB962C8B-B14F-4D97-AF65-F5344CB8AC3E}">
        <p14:creationId xmlns:p14="http://schemas.microsoft.com/office/powerpoint/2010/main" val="40265630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do I look up a vendor? </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465" r="68875" b="27675"/>
          <a:stretch/>
        </p:blipFill>
        <p:spPr bwMode="auto">
          <a:xfrm>
            <a:off x="457200" y="1524000"/>
            <a:ext cx="4743450" cy="424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867400" y="1752600"/>
            <a:ext cx="2895600" cy="923330"/>
          </a:xfrm>
          <a:prstGeom prst="rect">
            <a:avLst/>
          </a:prstGeom>
          <a:noFill/>
        </p:spPr>
        <p:txBody>
          <a:bodyPr wrap="square" rtlCol="0">
            <a:spAutoFit/>
          </a:bodyPr>
          <a:lstStyle/>
          <a:p>
            <a:r>
              <a:rPr lang="en-US" dirty="0" smtClean="0"/>
              <a:t>Applications→ Purchasing → Reference Tables → Vendor List</a:t>
            </a:r>
            <a:endParaRPr lang="en-US" dirty="0"/>
          </a:p>
        </p:txBody>
      </p:sp>
      <p:sp>
        <p:nvSpPr>
          <p:cNvPr id="2" name="Slide Number Placeholder 1"/>
          <p:cNvSpPr>
            <a:spLocks noGrp="1"/>
          </p:cNvSpPr>
          <p:nvPr>
            <p:ph type="sldNum" sz="quarter" idx="12"/>
          </p:nvPr>
        </p:nvSpPr>
        <p:spPr/>
        <p:txBody>
          <a:bodyPr/>
          <a:lstStyle/>
          <a:p>
            <a:fld id="{09B2B4B1-7D28-4E01-BA17-2B3B200A2351}" type="slidenum">
              <a:rPr lang="en-US" smtClean="0"/>
              <a:t>31</a:t>
            </a:fld>
            <a:endParaRPr lang="en-US" dirty="0"/>
          </a:p>
        </p:txBody>
      </p:sp>
    </p:spTree>
    <p:extLst>
      <p:ext uri="{BB962C8B-B14F-4D97-AF65-F5344CB8AC3E}">
        <p14:creationId xmlns:p14="http://schemas.microsoft.com/office/powerpoint/2010/main" val="24614061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814" r="51500" b="32791"/>
          <a:stretch/>
        </p:blipFill>
        <p:spPr bwMode="auto">
          <a:xfrm>
            <a:off x="571500" y="458771"/>
            <a:ext cx="7277100" cy="4951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5525869"/>
            <a:ext cx="8305800" cy="646331"/>
          </a:xfrm>
          <a:prstGeom prst="rect">
            <a:avLst/>
          </a:prstGeom>
          <a:noFill/>
        </p:spPr>
        <p:txBody>
          <a:bodyPr wrap="square" rtlCol="0">
            <a:spAutoFit/>
          </a:bodyPr>
          <a:lstStyle/>
          <a:p>
            <a:r>
              <a:rPr lang="en-US" dirty="0" smtClean="0"/>
              <a:t>You can search by one or more of the following:  Vendor Code, Vendor Name, Search Name (DBA), City,  State or a combination of  any of the above. </a:t>
            </a:r>
            <a:endParaRPr lang="en-US" dirty="0"/>
          </a:p>
        </p:txBody>
      </p:sp>
      <p:sp>
        <p:nvSpPr>
          <p:cNvPr id="2" name="Slide Number Placeholder 1"/>
          <p:cNvSpPr>
            <a:spLocks noGrp="1"/>
          </p:cNvSpPr>
          <p:nvPr>
            <p:ph type="sldNum" sz="quarter" idx="12"/>
          </p:nvPr>
        </p:nvSpPr>
        <p:spPr/>
        <p:txBody>
          <a:bodyPr/>
          <a:lstStyle/>
          <a:p>
            <a:fld id="{09B2B4B1-7D28-4E01-BA17-2B3B200A2351}" type="slidenum">
              <a:rPr lang="en-US" smtClean="0"/>
              <a:t>32</a:t>
            </a:fld>
            <a:endParaRPr lang="en-US" dirty="0"/>
          </a:p>
        </p:txBody>
      </p:sp>
    </p:spTree>
    <p:extLst>
      <p:ext uri="{BB962C8B-B14F-4D97-AF65-F5344CB8AC3E}">
        <p14:creationId xmlns:p14="http://schemas.microsoft.com/office/powerpoint/2010/main" val="14298273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4883" r="50500" b="23023"/>
          <a:stretch/>
        </p:blipFill>
        <p:spPr bwMode="auto">
          <a:xfrm>
            <a:off x="76200" y="381000"/>
            <a:ext cx="6264047"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7209" r="36375" b="27675"/>
          <a:stretch/>
        </p:blipFill>
        <p:spPr bwMode="auto">
          <a:xfrm>
            <a:off x="76200" y="4114800"/>
            <a:ext cx="6597391" cy="2514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781800" y="380999"/>
            <a:ext cx="2209800" cy="6248327"/>
          </a:xfrm>
          <a:prstGeom prst="rect">
            <a:avLst/>
          </a:prstGeom>
          <a:noFill/>
        </p:spPr>
        <p:txBody>
          <a:bodyPr wrap="square" rtlCol="0">
            <a:normAutofit fontScale="92500" lnSpcReduction="10000"/>
          </a:bodyPr>
          <a:lstStyle/>
          <a:p>
            <a:r>
              <a:rPr lang="en-US" dirty="0" smtClean="0"/>
              <a:t>1. In this example, I Searched for the vendor by partial name only using the *. (note if I would have searched this without the * I would have zero results) </a:t>
            </a:r>
          </a:p>
          <a:p>
            <a:endParaRPr lang="en-US" dirty="0" smtClean="0"/>
          </a:p>
          <a:p>
            <a:r>
              <a:rPr lang="en-US" dirty="0" smtClean="0"/>
              <a:t>2. Hit Find </a:t>
            </a:r>
          </a:p>
          <a:p>
            <a:endParaRPr lang="en-US" dirty="0"/>
          </a:p>
          <a:p>
            <a:r>
              <a:rPr lang="en-US" dirty="0" smtClean="0"/>
              <a:t>3. Your vendor should be listed, ensure you scroll down as some results will yield several. </a:t>
            </a:r>
          </a:p>
          <a:p>
            <a:r>
              <a:rPr lang="en-US" dirty="0" smtClean="0"/>
              <a:t>---------------------------</a:t>
            </a:r>
          </a:p>
          <a:p>
            <a:endParaRPr lang="en-US" dirty="0"/>
          </a:p>
          <a:p>
            <a:r>
              <a:rPr lang="en-US" dirty="0" smtClean="0"/>
              <a:t>If you did not find the vendor hit the red back button and revise your search, or it may be possible that the vendor is not in our data base. </a:t>
            </a:r>
            <a:endParaRPr lang="en-US" dirty="0"/>
          </a:p>
        </p:txBody>
      </p:sp>
      <p:sp>
        <p:nvSpPr>
          <p:cNvPr id="6" name="Right Brace 5"/>
          <p:cNvSpPr/>
          <p:nvPr/>
        </p:nvSpPr>
        <p:spPr>
          <a:xfrm>
            <a:off x="3733800" y="990600"/>
            <a:ext cx="609600" cy="1219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p:cNvSpPr/>
          <p:nvPr/>
        </p:nvSpPr>
        <p:spPr>
          <a:xfrm>
            <a:off x="4419600" y="1138535"/>
            <a:ext cx="535724"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8" name="Rectangle 7"/>
          <p:cNvSpPr/>
          <p:nvPr/>
        </p:nvSpPr>
        <p:spPr>
          <a:xfrm>
            <a:off x="2615148" y="2446347"/>
            <a:ext cx="509052" cy="584775"/>
          </a:xfrm>
          <a:prstGeom prst="rect">
            <a:avLst/>
          </a:prstGeom>
          <a:noFill/>
        </p:spPr>
        <p:txBody>
          <a:bodyPr wrap="square" lIns="91440" tIns="45720" rIns="91440" bIns="45720">
            <a:spAutoFit/>
          </a:bodyPr>
          <a:lstStyle/>
          <a:p>
            <a:pPr algn="ct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9" name="Up Arrow 8"/>
          <p:cNvSpPr/>
          <p:nvPr/>
        </p:nvSpPr>
        <p:spPr>
          <a:xfrm>
            <a:off x="2362200" y="2494133"/>
            <a:ext cx="252948" cy="4892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Brace 9"/>
          <p:cNvSpPr/>
          <p:nvPr/>
        </p:nvSpPr>
        <p:spPr>
          <a:xfrm rot="16200000">
            <a:off x="2849678" y="2468675"/>
            <a:ext cx="609600" cy="6035449"/>
          </a:xfrm>
          <a:prstGeom prst="rightBrace">
            <a:avLst/>
          </a:prstGeom>
          <a:ln w="476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11" name="Rectangle 10"/>
          <p:cNvSpPr/>
          <p:nvPr/>
        </p:nvSpPr>
        <p:spPr>
          <a:xfrm>
            <a:off x="2919948" y="4673025"/>
            <a:ext cx="509052" cy="584775"/>
          </a:xfrm>
          <a:prstGeom prst="rect">
            <a:avLst/>
          </a:prstGeom>
          <a:noFill/>
        </p:spPr>
        <p:txBody>
          <a:bodyPr wrap="square" lIns="91440" tIns="45720" rIns="91440" bIns="45720">
            <a:spAutoFit/>
          </a:bodyPr>
          <a:lstStyle/>
          <a:p>
            <a:pPr algn="ctr"/>
            <a:r>
              <a:rPr lang="en-US" sz="3200" b="1" dirty="0" smtClean="0">
                <a:ln w="10541" cmpd="sng">
                  <a:solidFill>
                    <a:schemeClr val="accent1">
                      <a:shade val="88000"/>
                      <a:satMod val="110000"/>
                    </a:schemeClr>
                  </a:solidFill>
                  <a:prstDash val="solid"/>
                </a:ln>
                <a:solidFill>
                  <a:srgbClr val="FF0000"/>
                </a:solidFill>
              </a:rPr>
              <a:t>3</a:t>
            </a:r>
            <a:endParaRPr lang="en-US" sz="3200" b="1" cap="none" spc="0" dirty="0">
              <a:ln w="10541" cmpd="sng">
                <a:solidFill>
                  <a:schemeClr val="accent1">
                    <a:shade val="88000"/>
                    <a:satMod val="110000"/>
                  </a:schemeClr>
                </a:solidFill>
                <a:prstDash val="solid"/>
              </a:ln>
              <a:solidFill>
                <a:srgbClr val="FF0000"/>
              </a:solidFill>
              <a:effectLst/>
            </a:endParaRPr>
          </a:p>
        </p:txBody>
      </p:sp>
      <p:sp>
        <p:nvSpPr>
          <p:cNvPr id="2" name="Slide Number Placeholder 1"/>
          <p:cNvSpPr>
            <a:spLocks noGrp="1"/>
          </p:cNvSpPr>
          <p:nvPr>
            <p:ph type="sldNum" sz="quarter" idx="12"/>
          </p:nvPr>
        </p:nvSpPr>
        <p:spPr/>
        <p:txBody>
          <a:bodyPr/>
          <a:lstStyle/>
          <a:p>
            <a:fld id="{09B2B4B1-7D28-4E01-BA17-2B3B200A2351}" type="slidenum">
              <a:rPr lang="en-US" smtClean="0"/>
              <a:t>33</a:t>
            </a:fld>
            <a:endParaRPr lang="en-US" dirty="0"/>
          </a:p>
        </p:txBody>
      </p:sp>
    </p:spTree>
    <p:extLst>
      <p:ext uri="{BB962C8B-B14F-4D97-AF65-F5344CB8AC3E}">
        <p14:creationId xmlns:p14="http://schemas.microsoft.com/office/powerpoint/2010/main" val="10380071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is left on my blanket PO</a:t>
            </a:r>
            <a:endParaRPr lang="en-US"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27276" r="80000" b="23466"/>
          <a:stretch/>
        </p:blipFill>
        <p:spPr bwMode="auto">
          <a:xfrm>
            <a:off x="381000" y="1567543"/>
            <a:ext cx="3048000" cy="4034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846320" y="2133600"/>
            <a:ext cx="3962400" cy="646331"/>
          </a:xfrm>
          <a:prstGeom prst="rect">
            <a:avLst/>
          </a:prstGeom>
          <a:noFill/>
        </p:spPr>
        <p:txBody>
          <a:bodyPr wrap="square" rtlCol="0">
            <a:spAutoFit/>
          </a:bodyPr>
          <a:lstStyle/>
          <a:p>
            <a:r>
              <a:rPr lang="en-US" dirty="0" smtClean="0"/>
              <a:t>Reports→ Purchasing → Purchase Orders by Organization</a:t>
            </a:r>
            <a:endParaRPr lang="en-US" dirty="0"/>
          </a:p>
        </p:txBody>
      </p:sp>
      <p:sp>
        <p:nvSpPr>
          <p:cNvPr id="3" name="Slide Number Placeholder 2"/>
          <p:cNvSpPr>
            <a:spLocks noGrp="1"/>
          </p:cNvSpPr>
          <p:nvPr>
            <p:ph type="sldNum" sz="quarter" idx="12"/>
          </p:nvPr>
        </p:nvSpPr>
        <p:spPr/>
        <p:txBody>
          <a:bodyPr/>
          <a:lstStyle/>
          <a:p>
            <a:fld id="{09B2B4B1-7D28-4E01-BA17-2B3B200A2351}" type="slidenum">
              <a:rPr lang="en-US" smtClean="0"/>
              <a:t>34</a:t>
            </a:fld>
            <a:endParaRPr lang="en-US" dirty="0"/>
          </a:p>
        </p:txBody>
      </p:sp>
    </p:spTree>
    <p:extLst>
      <p:ext uri="{BB962C8B-B14F-4D97-AF65-F5344CB8AC3E}">
        <p14:creationId xmlns:p14="http://schemas.microsoft.com/office/powerpoint/2010/main" val="10160423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326" r="54000" b="9767"/>
          <a:stretch/>
        </p:blipFill>
        <p:spPr bwMode="auto">
          <a:xfrm>
            <a:off x="60505" y="457200"/>
            <a:ext cx="5273495"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803900" y="474161"/>
            <a:ext cx="2590800" cy="5355312"/>
          </a:xfrm>
          <a:prstGeom prst="rect">
            <a:avLst/>
          </a:prstGeom>
          <a:noFill/>
        </p:spPr>
        <p:txBody>
          <a:bodyPr wrap="square" rtlCol="0">
            <a:spAutoFit/>
          </a:bodyPr>
          <a:lstStyle/>
          <a:p>
            <a:r>
              <a:rPr lang="en-US" dirty="0" smtClean="0"/>
              <a:t>Place all information known (if any), and hit OK. </a:t>
            </a:r>
          </a:p>
          <a:p>
            <a:endParaRPr lang="en-US" dirty="0"/>
          </a:p>
          <a:p>
            <a:r>
              <a:rPr lang="en-US" dirty="0" smtClean="0"/>
              <a:t>Remember to use the * key to help narrow down the search. </a:t>
            </a:r>
          </a:p>
          <a:p>
            <a:endParaRPr lang="en-US" dirty="0"/>
          </a:p>
          <a:p>
            <a:r>
              <a:rPr lang="en-US" dirty="0" smtClean="0"/>
              <a:t>If all fields are left blank everything you have access to and have done for the year will show up.</a:t>
            </a:r>
          </a:p>
          <a:p>
            <a:endParaRPr lang="en-US" dirty="0"/>
          </a:p>
          <a:p>
            <a:r>
              <a:rPr lang="en-US" dirty="0" smtClean="0"/>
              <a:t>After you hit the green OK button, a separate pop up box will appear, hit OK. This will generate a PDF report (shown in following slides)  </a:t>
            </a:r>
            <a:endParaRPr lang="en-US"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999" t="36046" r="34001" b="29303"/>
          <a:stretch/>
        </p:blipFill>
        <p:spPr bwMode="auto">
          <a:xfrm>
            <a:off x="2118815" y="4926330"/>
            <a:ext cx="3200400" cy="1806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09B2B4B1-7D28-4E01-BA17-2B3B200A2351}" type="slidenum">
              <a:rPr lang="en-US" smtClean="0"/>
              <a:t>35</a:t>
            </a:fld>
            <a:endParaRPr lang="en-US" dirty="0"/>
          </a:p>
        </p:txBody>
      </p:sp>
    </p:spTree>
    <p:extLst>
      <p:ext uri="{BB962C8B-B14F-4D97-AF65-F5344CB8AC3E}">
        <p14:creationId xmlns:p14="http://schemas.microsoft.com/office/powerpoint/2010/main" val="31338382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625" t="14884" r="25429" b="1627"/>
          <a:stretch/>
        </p:blipFill>
        <p:spPr bwMode="auto">
          <a:xfrm>
            <a:off x="19050" y="533400"/>
            <a:ext cx="6362700" cy="5196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781800" y="533400"/>
            <a:ext cx="2057400" cy="2862322"/>
          </a:xfrm>
          <a:prstGeom prst="rect">
            <a:avLst/>
          </a:prstGeom>
          <a:noFill/>
        </p:spPr>
        <p:txBody>
          <a:bodyPr wrap="square" rtlCol="0">
            <a:spAutoFit/>
          </a:bodyPr>
          <a:lstStyle/>
          <a:p>
            <a:r>
              <a:rPr lang="en-US" dirty="0" smtClean="0"/>
              <a:t>This is an example of open PO’s and nothing paid against them. </a:t>
            </a:r>
          </a:p>
          <a:p>
            <a:endParaRPr lang="en-US" dirty="0"/>
          </a:p>
          <a:p>
            <a:r>
              <a:rPr lang="en-US" dirty="0" smtClean="0"/>
              <a:t>Note the Amount and Balances are the same. I have highlighted them in the red box. </a:t>
            </a:r>
            <a:endParaRPr lang="en-US" dirty="0"/>
          </a:p>
        </p:txBody>
      </p:sp>
      <p:sp>
        <p:nvSpPr>
          <p:cNvPr id="4" name="Rectangle 3"/>
          <p:cNvSpPr/>
          <p:nvPr/>
        </p:nvSpPr>
        <p:spPr>
          <a:xfrm>
            <a:off x="2286000" y="2514600"/>
            <a:ext cx="37338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029200" y="1905000"/>
            <a:ext cx="9906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09B2B4B1-7D28-4E01-BA17-2B3B200A2351}" type="slidenum">
              <a:rPr lang="en-US" smtClean="0"/>
              <a:t>36</a:t>
            </a:fld>
            <a:endParaRPr lang="en-US" dirty="0"/>
          </a:p>
        </p:txBody>
      </p:sp>
    </p:spTree>
    <p:extLst>
      <p:ext uri="{BB962C8B-B14F-4D97-AF65-F5344CB8AC3E}">
        <p14:creationId xmlns:p14="http://schemas.microsoft.com/office/powerpoint/2010/main" val="4751455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146" t="16977" r="26499" b="27675"/>
          <a:stretch/>
        </p:blipFill>
        <p:spPr bwMode="auto">
          <a:xfrm>
            <a:off x="76200" y="439066"/>
            <a:ext cx="8915400" cy="4971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7521" y="5181600"/>
            <a:ext cx="6928757" cy="1449526"/>
          </a:xfrm>
          <a:prstGeom prst="rect">
            <a:avLst/>
          </a:prstGeom>
          <a:noFill/>
        </p:spPr>
        <p:txBody>
          <a:bodyPr wrap="square" rtlCol="0">
            <a:normAutofit fontScale="92500" lnSpcReduction="20000"/>
          </a:bodyPr>
          <a:lstStyle/>
          <a:p>
            <a:r>
              <a:rPr lang="en-US" dirty="0" smtClean="0"/>
              <a:t>This is an example of partial payments/invoices against a PO. </a:t>
            </a:r>
          </a:p>
          <a:p>
            <a:endParaRPr lang="en-US" dirty="0"/>
          </a:p>
          <a:p>
            <a:r>
              <a:rPr lang="en-US" dirty="0" smtClean="0"/>
              <a:t>Note the Purchase Order Total vs the current balance on each of these PO’s. </a:t>
            </a:r>
          </a:p>
          <a:p>
            <a:r>
              <a:rPr lang="en-US" dirty="0"/>
              <a:t/>
            </a:r>
            <a:br>
              <a:rPr lang="en-US" dirty="0"/>
            </a:br>
            <a:r>
              <a:rPr lang="en-US" dirty="0" smtClean="0"/>
              <a:t>I have highlighted them in the red box. </a:t>
            </a:r>
            <a:endParaRPr lang="en-US" dirty="0"/>
          </a:p>
        </p:txBody>
      </p:sp>
      <p:sp>
        <p:nvSpPr>
          <p:cNvPr id="3" name="Rectangle 2"/>
          <p:cNvSpPr/>
          <p:nvPr/>
        </p:nvSpPr>
        <p:spPr>
          <a:xfrm>
            <a:off x="3276600" y="2743200"/>
            <a:ext cx="5715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24700" y="2286000"/>
            <a:ext cx="15621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00400" y="4724400"/>
            <a:ext cx="5715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162800" y="3962400"/>
            <a:ext cx="15621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09B2B4B1-7D28-4E01-BA17-2B3B200A2351}" type="slidenum">
              <a:rPr lang="en-US" smtClean="0"/>
              <a:t>37</a:t>
            </a:fld>
            <a:endParaRPr lang="en-US" dirty="0"/>
          </a:p>
        </p:txBody>
      </p:sp>
    </p:spTree>
    <p:extLst>
      <p:ext uri="{BB962C8B-B14F-4D97-AF65-F5344CB8AC3E}">
        <p14:creationId xmlns:p14="http://schemas.microsoft.com/office/powerpoint/2010/main" val="27281549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068" t="17805" r="28057" b="32901"/>
          <a:stretch/>
        </p:blipFill>
        <p:spPr bwMode="auto">
          <a:xfrm>
            <a:off x="114300" y="304800"/>
            <a:ext cx="8648700" cy="4504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flipH="1">
            <a:off x="152400" y="4724400"/>
            <a:ext cx="8911771" cy="1981200"/>
          </a:xfrm>
          <a:prstGeom prst="rect">
            <a:avLst/>
          </a:prstGeom>
          <a:noFill/>
        </p:spPr>
        <p:txBody>
          <a:bodyPr wrap="square" rtlCol="0">
            <a:normAutofit fontScale="92500" lnSpcReduction="10000"/>
          </a:bodyPr>
          <a:lstStyle/>
          <a:p>
            <a:r>
              <a:rPr lang="en-US" dirty="0" smtClean="0"/>
              <a:t>This is an example of PO’s that have been fully exhausted. Note the Amount VS. Balance. </a:t>
            </a:r>
            <a:endParaRPr lang="en-US" dirty="0"/>
          </a:p>
          <a:p>
            <a:endParaRPr lang="en-US" dirty="0" smtClean="0"/>
          </a:p>
          <a:p>
            <a:r>
              <a:rPr lang="en-US" dirty="0" smtClean="0"/>
              <a:t>I have highlighted them in Red</a:t>
            </a:r>
          </a:p>
          <a:p>
            <a:endParaRPr lang="en-US" dirty="0"/>
          </a:p>
          <a:p>
            <a:r>
              <a:rPr lang="en-US" dirty="0" smtClean="0"/>
              <a:t>**Please note  for all Blanket PO’s that the system can not see any outstanding Invoices, please keep track of your purchase as well and do not exceed PO Amounts when ordering, remember to factor in Shipping, fees or misc. charges the vendor may charge when placing your order. </a:t>
            </a:r>
            <a:endParaRPr lang="en-US" dirty="0"/>
          </a:p>
        </p:txBody>
      </p:sp>
      <p:sp>
        <p:nvSpPr>
          <p:cNvPr id="5" name="Rectangle 4"/>
          <p:cNvSpPr/>
          <p:nvPr/>
        </p:nvSpPr>
        <p:spPr>
          <a:xfrm>
            <a:off x="3124200" y="4114800"/>
            <a:ext cx="5638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124200" y="2514600"/>
            <a:ext cx="5638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086600" y="2057400"/>
            <a:ext cx="16764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86600" y="3657600"/>
            <a:ext cx="16764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09B2B4B1-7D28-4E01-BA17-2B3B200A2351}" type="slidenum">
              <a:rPr lang="en-US" smtClean="0"/>
              <a:t>38</a:t>
            </a:fld>
            <a:endParaRPr lang="en-US" dirty="0"/>
          </a:p>
        </p:txBody>
      </p:sp>
    </p:spTree>
    <p:extLst>
      <p:ext uri="{BB962C8B-B14F-4D97-AF65-F5344CB8AC3E}">
        <p14:creationId xmlns:p14="http://schemas.microsoft.com/office/powerpoint/2010/main" val="2045127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25963"/>
          </a:xfrm>
        </p:spPr>
        <p:txBody>
          <a:bodyPr/>
          <a:lstStyle/>
          <a:p>
            <a:r>
              <a:rPr lang="en-US" dirty="0" smtClean="0"/>
              <a:t>You can NOT intermingle Grant and Non Grant funds in the </a:t>
            </a:r>
            <a:r>
              <a:rPr lang="en-US" u="sng" dirty="0" smtClean="0"/>
              <a:t>same</a:t>
            </a:r>
            <a:r>
              <a:rPr lang="en-US" dirty="0" smtClean="0"/>
              <a:t> Requisition / Purchase Order you must separate the request. </a:t>
            </a:r>
          </a:p>
        </p:txBody>
      </p:sp>
      <p:sp>
        <p:nvSpPr>
          <p:cNvPr id="2" name="Slide Number Placeholder 1"/>
          <p:cNvSpPr>
            <a:spLocks noGrp="1"/>
          </p:cNvSpPr>
          <p:nvPr>
            <p:ph type="sldNum" sz="quarter" idx="12"/>
          </p:nvPr>
        </p:nvSpPr>
        <p:spPr/>
        <p:txBody>
          <a:bodyPr/>
          <a:lstStyle/>
          <a:p>
            <a:fld id="{09B2B4B1-7D28-4E01-BA17-2B3B200A2351}" type="slidenum">
              <a:rPr lang="en-US" smtClean="0"/>
              <a:t>4</a:t>
            </a:fld>
            <a:endParaRPr lang="en-US" dirty="0"/>
          </a:p>
        </p:txBody>
      </p:sp>
    </p:spTree>
    <p:extLst>
      <p:ext uri="{BB962C8B-B14F-4D97-AF65-F5344CB8AC3E}">
        <p14:creationId xmlns:p14="http://schemas.microsoft.com/office/powerpoint/2010/main" val="1414765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454" r="60047" b="36833"/>
          <a:stretch/>
        </p:blipFill>
        <p:spPr bwMode="auto">
          <a:xfrm>
            <a:off x="112443" y="457200"/>
            <a:ext cx="3494357" cy="2478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143" y="3276600"/>
            <a:ext cx="9003279" cy="3429000"/>
          </a:xfrm>
          <a:prstGeom prst="rect">
            <a:avLst/>
          </a:prstGeom>
          <a:noFill/>
        </p:spPr>
        <p:txBody>
          <a:bodyPr wrap="square" rtlCol="0">
            <a:normAutofit fontScale="92500" lnSpcReduction="10000"/>
          </a:bodyPr>
          <a:lstStyle/>
          <a:p>
            <a:r>
              <a:rPr lang="en-US" dirty="0"/>
              <a:t>Non Grant Funded: General Funds </a:t>
            </a:r>
            <a:r>
              <a:rPr lang="en-US" dirty="0" smtClean="0"/>
              <a:t>are being </a:t>
            </a:r>
            <a:r>
              <a:rPr lang="en-US" dirty="0"/>
              <a:t>used, this includes Trust and Agency </a:t>
            </a:r>
            <a:r>
              <a:rPr lang="en-US" dirty="0" smtClean="0"/>
              <a:t>accounts.</a:t>
            </a:r>
          </a:p>
          <a:p>
            <a:endParaRPr lang="en-US" dirty="0"/>
          </a:p>
          <a:p>
            <a:r>
              <a:rPr lang="en-US" dirty="0" smtClean="0"/>
              <a:t>Non Grant Funded Equipment Software: General Funds, to include Trust and Agency Accounts to purchase equipment and / or software.</a:t>
            </a:r>
            <a:endParaRPr lang="en-US" dirty="0"/>
          </a:p>
          <a:p>
            <a:endParaRPr lang="en-US" dirty="0" smtClean="0"/>
          </a:p>
          <a:p>
            <a:r>
              <a:rPr lang="en-US" dirty="0" smtClean="0"/>
              <a:t>Grant Funded: Funding Account is a Grant, for general items (no Equipment/software allowed)</a:t>
            </a:r>
          </a:p>
          <a:p>
            <a:endParaRPr lang="en-US" dirty="0"/>
          </a:p>
          <a:p>
            <a:r>
              <a:rPr lang="en-US" dirty="0" smtClean="0"/>
              <a:t>Grant Funded Equipment: Funding Account is a Grant, items being purchased are Equipment/Software items.</a:t>
            </a:r>
          </a:p>
          <a:p>
            <a:endParaRPr lang="en-US" dirty="0"/>
          </a:p>
          <a:p>
            <a:r>
              <a:rPr lang="en-US" dirty="0" smtClean="0"/>
              <a:t>**Grant Funds *** - Please ensure you review what type of Grant(s) your utilizing, if its for a special grant (i.e.: Magnet, WIA, Adult ED) there is a separate purchasing chain set up.  </a:t>
            </a:r>
            <a:endParaRPr lang="en-US" dirty="0"/>
          </a:p>
        </p:txBody>
      </p:sp>
      <p:sp>
        <p:nvSpPr>
          <p:cNvPr id="5" name="TextBox 4"/>
          <p:cNvSpPr txBox="1"/>
          <p:nvPr/>
        </p:nvSpPr>
        <p:spPr>
          <a:xfrm>
            <a:off x="3759200" y="457200"/>
            <a:ext cx="5287622" cy="2743200"/>
          </a:xfrm>
          <a:prstGeom prst="rect">
            <a:avLst/>
          </a:prstGeom>
          <a:noFill/>
          <a:ln>
            <a:solidFill>
              <a:schemeClr val="tx1"/>
            </a:solidFill>
          </a:ln>
        </p:spPr>
        <p:txBody>
          <a:bodyPr wrap="square" rtlCol="0">
            <a:normAutofit fontScale="92500" lnSpcReduction="20000"/>
          </a:bodyPr>
          <a:lstStyle/>
          <a:p>
            <a:r>
              <a:rPr lang="en-US" dirty="0" smtClean="0"/>
              <a:t>Purchase Order Approval Chains:</a:t>
            </a:r>
          </a:p>
          <a:p>
            <a:endParaRPr lang="en-US" dirty="0"/>
          </a:p>
          <a:p>
            <a:r>
              <a:rPr lang="en-US" dirty="0" smtClean="0"/>
              <a:t>In CIMS your PO Approving chain was determined by the account number.</a:t>
            </a:r>
          </a:p>
          <a:p>
            <a:endParaRPr lang="en-US" dirty="0"/>
          </a:p>
          <a:p>
            <a:r>
              <a:rPr lang="en-US" dirty="0" smtClean="0"/>
              <a:t>In SunGard its determined by the type of funding VS. physical Account numbers.  </a:t>
            </a:r>
          </a:p>
          <a:p>
            <a:endParaRPr lang="en-US" dirty="0"/>
          </a:p>
          <a:p>
            <a:r>
              <a:rPr lang="en-US" dirty="0" smtClean="0"/>
              <a:t>Each School will have 4 Approval Group chains to choose from when submitting a Requisition.  </a:t>
            </a:r>
          </a:p>
          <a:p>
            <a:r>
              <a:rPr lang="en-US" dirty="0"/>
              <a:t/>
            </a:r>
            <a:br>
              <a:rPr lang="en-US" dirty="0"/>
            </a:br>
            <a:r>
              <a:rPr lang="en-US" dirty="0" smtClean="0"/>
              <a:t>Definitions of each are below:</a:t>
            </a:r>
          </a:p>
        </p:txBody>
      </p:sp>
      <p:sp>
        <p:nvSpPr>
          <p:cNvPr id="2" name="Slide Number Placeholder 1"/>
          <p:cNvSpPr>
            <a:spLocks noGrp="1"/>
          </p:cNvSpPr>
          <p:nvPr>
            <p:ph type="sldNum" sz="quarter" idx="12"/>
          </p:nvPr>
        </p:nvSpPr>
        <p:spPr/>
        <p:txBody>
          <a:bodyPr/>
          <a:lstStyle/>
          <a:p>
            <a:fld id="{09B2B4B1-7D28-4E01-BA17-2B3B200A2351}" type="slidenum">
              <a:rPr lang="en-US" smtClean="0"/>
              <a:t>5</a:t>
            </a:fld>
            <a:endParaRPr lang="en-US" dirty="0"/>
          </a:p>
        </p:txBody>
      </p:sp>
    </p:spTree>
    <p:extLst>
      <p:ext uri="{BB962C8B-B14F-4D97-AF65-F5344CB8AC3E}">
        <p14:creationId xmlns:p14="http://schemas.microsoft.com/office/powerpoint/2010/main" val="2477485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7854517" cy="3076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How to Put on a Requisition</a:t>
            </a:r>
            <a:endParaRPr lang="en-US" dirty="0"/>
          </a:p>
        </p:txBody>
      </p:sp>
      <p:sp>
        <p:nvSpPr>
          <p:cNvPr id="5" name="TextBox 4"/>
          <p:cNvSpPr txBox="1"/>
          <p:nvPr/>
        </p:nvSpPr>
        <p:spPr>
          <a:xfrm>
            <a:off x="152400" y="4724400"/>
            <a:ext cx="8077200" cy="1754326"/>
          </a:xfrm>
          <a:prstGeom prst="rect">
            <a:avLst/>
          </a:prstGeom>
          <a:noFill/>
        </p:spPr>
        <p:txBody>
          <a:bodyPr wrap="square" rtlCol="0">
            <a:spAutoFit/>
          </a:bodyPr>
          <a:lstStyle/>
          <a:p>
            <a:r>
              <a:rPr lang="en-US" dirty="0" smtClean="0"/>
              <a:t> 1. Log in with assigned User name and password</a:t>
            </a:r>
          </a:p>
          <a:p>
            <a:endParaRPr lang="en-US" dirty="0"/>
          </a:p>
          <a:p>
            <a:r>
              <a:rPr lang="en-US" dirty="0" smtClean="0">
                <a:hlinkClick r:id="rId3"/>
              </a:rPr>
              <a:t>http://admin-lanapp/gas2.32-SP1/homepage/index.html</a:t>
            </a:r>
            <a:r>
              <a:rPr lang="en-US" dirty="0" smtClean="0"/>
              <a:t> </a:t>
            </a:r>
          </a:p>
          <a:p>
            <a:endParaRPr lang="en-US" dirty="0" smtClean="0"/>
          </a:p>
          <a:p>
            <a:r>
              <a:rPr lang="en-US" dirty="0" smtClean="0">
                <a:solidFill>
                  <a:srgbClr val="FF0000"/>
                </a:solidFill>
              </a:rPr>
              <a:t>*****Ensure if you are Practicing you select the TEST data Base and not the live data base*******</a:t>
            </a:r>
            <a:endParaRPr lang="en-US" dirty="0">
              <a:solidFill>
                <a:srgbClr val="FF0000"/>
              </a:solidFill>
            </a:endParaRPr>
          </a:p>
        </p:txBody>
      </p:sp>
      <p:sp>
        <p:nvSpPr>
          <p:cNvPr id="8" name="Left Arrow 7"/>
          <p:cNvSpPr/>
          <p:nvPr/>
        </p:nvSpPr>
        <p:spPr>
          <a:xfrm>
            <a:off x="2209800" y="1905000"/>
            <a:ext cx="978408" cy="48463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09B2B4B1-7D28-4E01-BA17-2B3B200A2351}" type="slidenum">
              <a:rPr lang="en-US" smtClean="0"/>
              <a:t>6</a:t>
            </a:fld>
            <a:endParaRPr lang="en-US" dirty="0"/>
          </a:p>
        </p:txBody>
      </p:sp>
    </p:spTree>
    <p:extLst>
      <p:ext uri="{BB962C8B-B14F-4D97-AF65-F5344CB8AC3E}">
        <p14:creationId xmlns:p14="http://schemas.microsoft.com/office/powerpoint/2010/main" val="4013519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srcRect t="14611" r="71795" b="35008"/>
          <a:stretch/>
        </p:blipFill>
        <p:spPr>
          <a:xfrm>
            <a:off x="304800" y="195943"/>
            <a:ext cx="2895600" cy="3004457"/>
          </a:xfrm>
          <a:prstGeom prst="rect">
            <a:avLst/>
          </a:prstGeom>
        </p:spPr>
      </p:pic>
      <p:pic>
        <p:nvPicPr>
          <p:cNvPr id="6" name="Picture 5"/>
          <p:cNvPicPr/>
          <p:nvPr/>
        </p:nvPicPr>
        <p:blipFill rotWithShape="1">
          <a:blip r:embed="rId3"/>
          <a:srcRect t="14312" r="48352"/>
          <a:stretch/>
        </p:blipFill>
        <p:spPr>
          <a:xfrm>
            <a:off x="283030" y="3505200"/>
            <a:ext cx="3069770" cy="2737484"/>
          </a:xfrm>
          <a:prstGeom prst="rect">
            <a:avLst/>
          </a:prstGeom>
        </p:spPr>
      </p:pic>
      <p:sp>
        <p:nvSpPr>
          <p:cNvPr id="4" name="TextBox 3"/>
          <p:cNvSpPr txBox="1"/>
          <p:nvPr/>
        </p:nvSpPr>
        <p:spPr>
          <a:xfrm>
            <a:off x="4789714" y="990600"/>
            <a:ext cx="3962400" cy="923330"/>
          </a:xfrm>
          <a:prstGeom prst="rect">
            <a:avLst/>
          </a:prstGeom>
          <a:noFill/>
        </p:spPr>
        <p:txBody>
          <a:bodyPr wrap="square" rtlCol="0">
            <a:spAutoFit/>
          </a:bodyPr>
          <a:lstStyle/>
          <a:p>
            <a:r>
              <a:rPr lang="en-US" dirty="0"/>
              <a:t>2</a:t>
            </a:r>
            <a:r>
              <a:rPr lang="en-US" dirty="0" smtClean="0"/>
              <a:t>. Applications → Purchasing → Requisition Processing → Requisitions→ Double Click</a:t>
            </a:r>
            <a:endParaRPr lang="en-US" dirty="0"/>
          </a:p>
        </p:txBody>
      </p:sp>
      <p:sp>
        <p:nvSpPr>
          <p:cNvPr id="9" name="TextBox 8"/>
          <p:cNvSpPr txBox="1"/>
          <p:nvPr/>
        </p:nvSpPr>
        <p:spPr>
          <a:xfrm>
            <a:off x="4724400" y="4001869"/>
            <a:ext cx="3962400" cy="923330"/>
          </a:xfrm>
          <a:prstGeom prst="rect">
            <a:avLst/>
          </a:prstGeom>
          <a:noFill/>
        </p:spPr>
        <p:txBody>
          <a:bodyPr wrap="square" rtlCol="0">
            <a:spAutoFit/>
          </a:bodyPr>
          <a:lstStyle/>
          <a:p>
            <a:r>
              <a:rPr lang="en-US" dirty="0" smtClean="0"/>
              <a:t>3. This is the screen that will come up once you double click Requisitions. Click New, found in the upper Left corner. </a:t>
            </a:r>
            <a:endParaRPr lang="en-US" dirty="0"/>
          </a:p>
        </p:txBody>
      </p:sp>
      <p:sp>
        <p:nvSpPr>
          <p:cNvPr id="14" name="Right Arrow 13"/>
          <p:cNvSpPr/>
          <p:nvPr/>
        </p:nvSpPr>
        <p:spPr>
          <a:xfrm>
            <a:off x="338113" y="1874248"/>
            <a:ext cx="293262" cy="6057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15"/>
          <p:cNvSpPr/>
          <p:nvPr/>
        </p:nvSpPr>
        <p:spPr>
          <a:xfrm>
            <a:off x="191482" y="1447800"/>
            <a:ext cx="293262" cy="6057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p:cNvSpPr/>
          <p:nvPr/>
        </p:nvSpPr>
        <p:spPr>
          <a:xfrm>
            <a:off x="349651" y="1710962"/>
            <a:ext cx="293262" cy="6057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p:cNvSpPr/>
          <p:nvPr/>
        </p:nvSpPr>
        <p:spPr>
          <a:xfrm>
            <a:off x="621145" y="1945250"/>
            <a:ext cx="293262" cy="6057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Left Arrow 9"/>
          <p:cNvSpPr/>
          <p:nvPr/>
        </p:nvSpPr>
        <p:spPr>
          <a:xfrm>
            <a:off x="609600" y="3733800"/>
            <a:ext cx="228600" cy="10363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09B2B4B1-7D28-4E01-BA17-2B3B200A2351}" type="slidenum">
              <a:rPr lang="en-US" smtClean="0"/>
              <a:t>7</a:t>
            </a:fld>
            <a:endParaRPr lang="en-US" dirty="0"/>
          </a:p>
        </p:txBody>
      </p:sp>
    </p:spTree>
    <p:extLst>
      <p:ext uri="{BB962C8B-B14F-4D97-AF65-F5344CB8AC3E}">
        <p14:creationId xmlns:p14="http://schemas.microsoft.com/office/powerpoint/2010/main" val="177693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t="15314" r="27839" b="34929"/>
          <a:stretch/>
        </p:blipFill>
        <p:spPr>
          <a:xfrm>
            <a:off x="250372" y="457198"/>
            <a:ext cx="5388428" cy="2819401"/>
          </a:xfrm>
          <a:prstGeom prst="rect">
            <a:avLst/>
          </a:prstGeom>
        </p:spPr>
      </p:pic>
      <p:sp>
        <p:nvSpPr>
          <p:cNvPr id="5" name="TextBox 4"/>
          <p:cNvSpPr txBox="1"/>
          <p:nvPr/>
        </p:nvSpPr>
        <p:spPr>
          <a:xfrm>
            <a:off x="5943600" y="609599"/>
            <a:ext cx="2895600" cy="6019801"/>
          </a:xfrm>
          <a:prstGeom prst="rect">
            <a:avLst/>
          </a:prstGeom>
          <a:noFill/>
        </p:spPr>
        <p:txBody>
          <a:bodyPr wrap="square" rtlCol="0">
            <a:normAutofit fontScale="92500" lnSpcReduction="20000"/>
          </a:bodyPr>
          <a:lstStyle/>
          <a:p>
            <a:r>
              <a:rPr lang="en-US" dirty="0" smtClean="0"/>
              <a:t>4. The following will be required to be filled in before adding Line items:</a:t>
            </a:r>
          </a:p>
          <a:p>
            <a:endParaRPr lang="en-US" dirty="0" smtClean="0"/>
          </a:p>
          <a:p>
            <a:r>
              <a:rPr lang="en-US" dirty="0" smtClean="0"/>
              <a:t>Requisition : Prefill, no action needed</a:t>
            </a:r>
          </a:p>
          <a:p>
            <a:endParaRPr lang="en-US" dirty="0" smtClean="0"/>
          </a:p>
          <a:p>
            <a:r>
              <a:rPr lang="en-US" dirty="0" smtClean="0"/>
              <a:t>Approval Group: Choose correct Approval Chain from drop down menu * see Quick Tip Slide for further clarification if needed</a:t>
            </a:r>
          </a:p>
          <a:p>
            <a:endParaRPr lang="en-US" dirty="0"/>
          </a:p>
          <a:p>
            <a:r>
              <a:rPr lang="en-US" dirty="0" smtClean="0"/>
              <a:t>Ship To: Choose Building Location where items are to be shipped. </a:t>
            </a:r>
          </a:p>
          <a:p>
            <a:endParaRPr lang="en-US" dirty="0"/>
          </a:p>
          <a:p>
            <a:r>
              <a:rPr lang="en-US" dirty="0" smtClean="0"/>
              <a:t>Vendor: type in or search vendor number*</a:t>
            </a:r>
          </a:p>
          <a:p>
            <a:endParaRPr lang="en-US" dirty="0"/>
          </a:p>
          <a:p>
            <a:r>
              <a:rPr lang="en-US" dirty="0" smtClean="0"/>
              <a:t>Buyer: Person Entering Requisition</a:t>
            </a:r>
          </a:p>
          <a:p>
            <a:endParaRPr lang="en-US" dirty="0" smtClean="0"/>
          </a:p>
          <a:p>
            <a:r>
              <a:rPr lang="en-US" dirty="0" smtClean="0"/>
              <a:t>Attention: Person(s) or program the order is for, may be the same as buyer. </a:t>
            </a:r>
          </a:p>
          <a:p>
            <a:r>
              <a:rPr lang="en-US" dirty="0" smtClean="0"/>
              <a:t> </a:t>
            </a:r>
            <a:endParaRPr lang="en-US" dirty="0"/>
          </a:p>
        </p:txBody>
      </p:sp>
      <p:sp>
        <p:nvSpPr>
          <p:cNvPr id="6" name="TextBox 5"/>
          <p:cNvSpPr txBox="1"/>
          <p:nvPr/>
        </p:nvSpPr>
        <p:spPr>
          <a:xfrm>
            <a:off x="266537" y="3581400"/>
            <a:ext cx="5372263" cy="1200329"/>
          </a:xfrm>
          <a:prstGeom prst="rect">
            <a:avLst/>
          </a:prstGeom>
          <a:noFill/>
        </p:spPr>
        <p:txBody>
          <a:bodyPr wrap="square" rtlCol="0">
            <a:spAutoFit/>
          </a:bodyPr>
          <a:lstStyle/>
          <a:p>
            <a:r>
              <a:rPr lang="en-US" dirty="0" smtClean="0"/>
              <a:t>*Vendor: If you don’t know the vendor number, you can search by clicking the magnifying glass,  the next slide will show you how to do a vendor search after clicking the magnifying glass. </a:t>
            </a:r>
            <a:endParaRPr lang="en-US" dirty="0"/>
          </a:p>
        </p:txBody>
      </p:sp>
      <p:pic>
        <p:nvPicPr>
          <p:cNvPr id="7" name="Picture 6"/>
          <p:cNvPicPr/>
          <p:nvPr/>
        </p:nvPicPr>
        <p:blipFill rotWithShape="1">
          <a:blip r:embed="rId2"/>
          <a:srcRect t="48988" r="80320" b="41022"/>
          <a:stretch/>
        </p:blipFill>
        <p:spPr>
          <a:xfrm>
            <a:off x="473529" y="5105524"/>
            <a:ext cx="1905000" cy="859972"/>
          </a:xfrm>
          <a:prstGeom prst="rect">
            <a:avLst/>
          </a:prstGeom>
        </p:spPr>
      </p:pic>
      <p:sp>
        <p:nvSpPr>
          <p:cNvPr id="8" name="Left Arrow 7"/>
          <p:cNvSpPr/>
          <p:nvPr/>
        </p:nvSpPr>
        <p:spPr>
          <a:xfrm>
            <a:off x="2188029" y="5445594"/>
            <a:ext cx="381000" cy="17983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09B2B4B1-7D28-4E01-BA17-2B3B200A2351}" type="slidenum">
              <a:rPr lang="en-US" smtClean="0"/>
              <a:t>8</a:t>
            </a:fld>
            <a:endParaRPr lang="en-US" dirty="0"/>
          </a:p>
        </p:txBody>
      </p:sp>
    </p:spTree>
    <p:extLst>
      <p:ext uri="{BB962C8B-B14F-4D97-AF65-F5344CB8AC3E}">
        <p14:creationId xmlns:p14="http://schemas.microsoft.com/office/powerpoint/2010/main" val="1779842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rotWithShape="1">
          <a:blip r:embed="rId2"/>
          <a:srcRect t="16267" r="59340" b="31598"/>
          <a:stretch/>
        </p:blipFill>
        <p:spPr>
          <a:xfrm>
            <a:off x="0" y="76200"/>
            <a:ext cx="4572000" cy="2895600"/>
          </a:xfrm>
          <a:prstGeom prst="rect">
            <a:avLst/>
          </a:prstGeom>
        </p:spPr>
      </p:pic>
      <p:pic>
        <p:nvPicPr>
          <p:cNvPr id="11" name="Picture 10"/>
          <p:cNvPicPr/>
          <p:nvPr/>
        </p:nvPicPr>
        <p:blipFill rotWithShape="1">
          <a:blip r:embed="rId3"/>
          <a:srcRect t="28237" r="25275" b="24741"/>
          <a:stretch/>
        </p:blipFill>
        <p:spPr>
          <a:xfrm>
            <a:off x="0" y="3087469"/>
            <a:ext cx="5149269" cy="1981200"/>
          </a:xfrm>
          <a:prstGeom prst="rect">
            <a:avLst/>
          </a:prstGeom>
        </p:spPr>
      </p:pic>
      <p:pic>
        <p:nvPicPr>
          <p:cNvPr id="13" name="Picture 12"/>
          <p:cNvPicPr/>
          <p:nvPr/>
        </p:nvPicPr>
        <p:blipFill rotWithShape="1">
          <a:blip r:embed="rId4"/>
          <a:srcRect t="29555" r="63186" b="38800"/>
          <a:stretch/>
        </p:blipFill>
        <p:spPr>
          <a:xfrm>
            <a:off x="130628" y="5181600"/>
            <a:ext cx="2520205" cy="1371600"/>
          </a:xfrm>
          <a:prstGeom prst="rect">
            <a:avLst/>
          </a:prstGeom>
        </p:spPr>
      </p:pic>
      <p:sp>
        <p:nvSpPr>
          <p:cNvPr id="14" name="TextBox 13"/>
          <p:cNvSpPr txBox="1"/>
          <p:nvPr/>
        </p:nvSpPr>
        <p:spPr>
          <a:xfrm>
            <a:off x="4648200" y="199072"/>
            <a:ext cx="4495799" cy="2308324"/>
          </a:xfrm>
          <a:prstGeom prst="rect">
            <a:avLst/>
          </a:prstGeom>
          <a:noFill/>
        </p:spPr>
        <p:txBody>
          <a:bodyPr wrap="square" rtlCol="0">
            <a:spAutoFit/>
          </a:bodyPr>
          <a:lstStyle/>
          <a:p>
            <a:r>
              <a:rPr lang="en-US" dirty="0" smtClean="0"/>
              <a:t>After clicking the magnifying glass, the search Screen will appear as shown to the Left. You can search by one or more of the following: Vendor Name, Search Name (ie. DBA), Addresses, City, State, Zip, Phone or Fax or Contact info. Once you enter in criteria click find</a:t>
            </a:r>
          </a:p>
          <a:p>
            <a:endParaRPr lang="en-US" dirty="0"/>
          </a:p>
        </p:txBody>
      </p:sp>
      <p:sp>
        <p:nvSpPr>
          <p:cNvPr id="16" name="TextBox 15"/>
          <p:cNvSpPr txBox="1"/>
          <p:nvPr/>
        </p:nvSpPr>
        <p:spPr>
          <a:xfrm>
            <a:off x="5377869" y="3200400"/>
            <a:ext cx="3613731" cy="1292662"/>
          </a:xfrm>
          <a:prstGeom prst="rect">
            <a:avLst/>
          </a:prstGeom>
          <a:noFill/>
        </p:spPr>
        <p:txBody>
          <a:bodyPr wrap="square" rtlCol="0">
            <a:spAutoFit/>
          </a:bodyPr>
          <a:lstStyle/>
          <a:p>
            <a:r>
              <a:rPr lang="en-US" dirty="0" smtClean="0"/>
              <a:t>Highlight the correct Vendor and click the green ok button in the upper left hand corner. </a:t>
            </a:r>
          </a:p>
          <a:p>
            <a:r>
              <a:rPr lang="en-US" sz="1200" dirty="0" smtClean="0"/>
              <a:t>*note the use of the asterisk(*) before and after to assist in search</a:t>
            </a:r>
            <a:endParaRPr lang="en-US" sz="1200" dirty="0"/>
          </a:p>
        </p:txBody>
      </p:sp>
      <p:sp>
        <p:nvSpPr>
          <p:cNvPr id="18" name="TextBox 17"/>
          <p:cNvSpPr txBox="1"/>
          <p:nvPr/>
        </p:nvSpPr>
        <p:spPr>
          <a:xfrm>
            <a:off x="3276600" y="5410200"/>
            <a:ext cx="4648200" cy="923330"/>
          </a:xfrm>
          <a:prstGeom prst="rect">
            <a:avLst/>
          </a:prstGeom>
          <a:noFill/>
        </p:spPr>
        <p:txBody>
          <a:bodyPr wrap="square" rtlCol="0">
            <a:spAutoFit/>
          </a:bodyPr>
          <a:lstStyle/>
          <a:p>
            <a:r>
              <a:rPr lang="en-US" dirty="0" smtClean="0"/>
              <a:t>After clicking Ok, the vendor number will prefill on the requisition input screen, tab to the next text box. </a:t>
            </a:r>
            <a:endParaRPr lang="en-US" dirty="0"/>
          </a:p>
        </p:txBody>
      </p:sp>
      <p:sp>
        <p:nvSpPr>
          <p:cNvPr id="2" name="Slide Number Placeholder 1"/>
          <p:cNvSpPr>
            <a:spLocks noGrp="1"/>
          </p:cNvSpPr>
          <p:nvPr>
            <p:ph type="sldNum" sz="quarter" idx="12"/>
          </p:nvPr>
        </p:nvSpPr>
        <p:spPr/>
        <p:txBody>
          <a:bodyPr/>
          <a:lstStyle/>
          <a:p>
            <a:fld id="{09B2B4B1-7D28-4E01-BA17-2B3B200A2351}" type="slidenum">
              <a:rPr lang="en-US" smtClean="0"/>
              <a:t>9</a:t>
            </a:fld>
            <a:endParaRPr lang="en-US" dirty="0"/>
          </a:p>
        </p:txBody>
      </p:sp>
    </p:spTree>
    <p:extLst>
      <p:ext uri="{BB962C8B-B14F-4D97-AF65-F5344CB8AC3E}">
        <p14:creationId xmlns:p14="http://schemas.microsoft.com/office/powerpoint/2010/main" val="39260197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2494</TotalTime>
  <Words>2596</Words>
  <Application>Microsoft Office PowerPoint</Application>
  <PresentationFormat>On-screen Show (4:3)</PresentationFormat>
  <Paragraphs>225</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Clarity</vt:lpstr>
      <vt:lpstr>Reference Index </vt:lpstr>
      <vt:lpstr>Quick Tips </vt:lpstr>
      <vt:lpstr>PowerPoint Presentation</vt:lpstr>
      <vt:lpstr>PowerPoint Presentation</vt:lpstr>
      <vt:lpstr>PowerPoint Presentation</vt:lpstr>
      <vt:lpstr>How to Put on a Requisition</vt:lpstr>
      <vt:lpstr>PowerPoint Presentation</vt:lpstr>
      <vt:lpstr>PowerPoint Presentation</vt:lpstr>
      <vt:lpstr>PowerPoint Presentation</vt:lpstr>
      <vt:lpstr>PowerPoint Presentation</vt:lpstr>
      <vt:lpstr>Blanket PO’s</vt:lpstr>
      <vt:lpstr>PowerPoint Presentation</vt:lpstr>
      <vt:lpstr>PowerPoint Presentation</vt:lpstr>
      <vt:lpstr>PowerPoint Presentation</vt:lpstr>
      <vt:lpstr>PowerPoint Presentation</vt:lpstr>
      <vt:lpstr>PowerPoint Presentation</vt:lpstr>
      <vt:lpstr>PowerPoint Presentation</vt:lpstr>
      <vt:lpstr>My Requisition was returned how do I correct it?</vt:lpstr>
      <vt:lpstr>PowerPoint Presentation</vt:lpstr>
      <vt:lpstr>PowerPoint Presentation</vt:lpstr>
      <vt:lpstr>PowerPoint Presentation</vt:lpstr>
      <vt:lpstr>What is the status of my requisition</vt:lpstr>
      <vt:lpstr>PowerPoint Presentation</vt:lpstr>
      <vt:lpstr>PowerPoint Presentation</vt:lpstr>
      <vt:lpstr>How to Approve a PO</vt:lpstr>
      <vt:lpstr>PowerPoint Presentation</vt:lpstr>
      <vt:lpstr>PowerPoint Presentation</vt:lpstr>
      <vt:lpstr>PowerPoint Presentation</vt:lpstr>
      <vt:lpstr>PowerPoint Presentation</vt:lpstr>
      <vt:lpstr>PowerPoint Presentation</vt:lpstr>
      <vt:lpstr>How do I look up a vendor? </vt:lpstr>
      <vt:lpstr>PowerPoint Presentation</vt:lpstr>
      <vt:lpstr>PowerPoint Presentation</vt:lpstr>
      <vt:lpstr>How much is left on my blanket PO</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Profile</dc:creator>
  <cp:lastModifiedBy> </cp:lastModifiedBy>
  <cp:revision>82</cp:revision>
  <cp:lastPrinted>2014-06-12T12:44:31Z</cp:lastPrinted>
  <dcterms:created xsi:type="dcterms:W3CDTF">2014-06-10T12:28:02Z</dcterms:created>
  <dcterms:modified xsi:type="dcterms:W3CDTF">2014-07-30T13:37:47Z</dcterms:modified>
</cp:coreProperties>
</file>