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 id="2147483744" r:id="rId5"/>
    <p:sldMasterId id="2147483756" r:id="rId6"/>
    <p:sldMasterId id="2147483768" r:id="rId7"/>
    <p:sldMasterId id="2147483780" r:id="rId8"/>
    <p:sldMasterId id="2147483792" r:id="rId9"/>
  </p:sldMasterIdLst>
  <p:notesMasterIdLst>
    <p:notesMasterId r:id="rId53"/>
  </p:notesMasterIdLst>
  <p:sldIdLst>
    <p:sldId id="256" r:id="rId10"/>
    <p:sldId id="283" r:id="rId11"/>
    <p:sldId id="267" r:id="rId12"/>
    <p:sldId id="284" r:id="rId13"/>
    <p:sldId id="257" r:id="rId14"/>
    <p:sldId id="325" r:id="rId15"/>
    <p:sldId id="308" r:id="rId16"/>
    <p:sldId id="309" r:id="rId17"/>
    <p:sldId id="312" r:id="rId18"/>
    <p:sldId id="31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 id="344" r:id="rId38"/>
    <p:sldId id="345" r:id="rId39"/>
    <p:sldId id="346" r:id="rId40"/>
    <p:sldId id="347" r:id="rId41"/>
    <p:sldId id="348" r:id="rId42"/>
    <p:sldId id="349" r:id="rId43"/>
    <p:sldId id="350" r:id="rId44"/>
    <p:sldId id="351" r:id="rId45"/>
    <p:sldId id="352" r:id="rId46"/>
    <p:sldId id="353" r:id="rId47"/>
    <p:sldId id="354" r:id="rId48"/>
    <p:sldId id="355" r:id="rId49"/>
    <p:sldId id="356" r:id="rId50"/>
    <p:sldId id="357" r:id="rId51"/>
    <p:sldId id="358"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86086" autoAdjust="0"/>
  </p:normalViewPr>
  <p:slideViewPr>
    <p:cSldViewPr>
      <p:cViewPr varScale="1">
        <p:scale>
          <a:sx n="115" d="100"/>
          <a:sy n="115" d="100"/>
        </p:scale>
        <p:origin x="-1254" y="-108"/>
      </p:cViewPr>
      <p:guideLst>
        <p:guide orient="horz" pos="2160"/>
        <p:guide pos="2880"/>
      </p:guideLst>
    </p:cSldViewPr>
  </p:slideViewPr>
  <p:notesTextViewPr>
    <p:cViewPr>
      <p:scale>
        <a:sx n="1" d="1"/>
        <a:sy n="1" d="1"/>
      </p:scale>
      <p:origin x="0" y="0"/>
    </p:cViewPr>
  </p:notesTextViewPr>
  <p:sorterViewPr>
    <p:cViewPr>
      <p:scale>
        <a:sx n="200" d="100"/>
        <a:sy n="200" d="100"/>
      </p:scale>
      <p:origin x="0" y="5286"/>
    </p:cViewPr>
  </p:sorterViewPr>
  <p:notesViewPr>
    <p:cSldViewPr>
      <p:cViewPr varScale="1">
        <p:scale>
          <a:sx n="62" d="100"/>
          <a:sy n="62" d="100"/>
        </p:scale>
        <p:origin x="-331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776A0E-9BE0-40B3-A7D8-B896E92EC210}" type="datetimeFigureOut">
              <a:rPr lang="en-US" smtClean="0"/>
              <a:t>11/9/2012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5D0895-8550-4FC9-8809-6C355D0F884E}" type="slidenum">
              <a:rPr lang="en-US" smtClean="0"/>
              <a:t>‹#›</a:t>
            </a:fld>
            <a:endParaRPr lang="en-US"/>
          </a:p>
        </p:txBody>
      </p:sp>
    </p:spTree>
    <p:extLst>
      <p:ext uri="{BB962C8B-B14F-4D97-AF65-F5344CB8AC3E}">
        <p14:creationId xmlns:p14="http://schemas.microsoft.com/office/powerpoint/2010/main" val="819811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D0895-8550-4FC9-8809-6C355D0F884E}" type="slidenum">
              <a:rPr lang="en-US" smtClean="0"/>
              <a:t>2</a:t>
            </a:fld>
            <a:endParaRPr lang="en-US"/>
          </a:p>
        </p:txBody>
      </p:sp>
    </p:spTree>
    <p:extLst>
      <p:ext uri="{BB962C8B-B14F-4D97-AF65-F5344CB8AC3E}">
        <p14:creationId xmlns:p14="http://schemas.microsoft.com/office/powerpoint/2010/main" val="3500115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7066" indent="-291179" eaLnBrk="0" hangingPunct="0">
              <a:defRPr>
                <a:solidFill>
                  <a:schemeClr val="tx1"/>
                </a:solidFill>
                <a:latin typeface="Calibri" pitchFamily="34" charset="0"/>
              </a:defRPr>
            </a:lvl2pPr>
            <a:lvl3pPr marL="1164717" indent="-232943" eaLnBrk="0" hangingPunct="0">
              <a:defRPr>
                <a:solidFill>
                  <a:schemeClr val="tx1"/>
                </a:solidFill>
                <a:latin typeface="Calibri" pitchFamily="34" charset="0"/>
              </a:defRPr>
            </a:lvl3pPr>
            <a:lvl4pPr marL="1630604" indent="-232943" eaLnBrk="0" hangingPunct="0">
              <a:defRPr>
                <a:solidFill>
                  <a:schemeClr val="tx1"/>
                </a:solidFill>
                <a:latin typeface="Calibri" pitchFamily="34" charset="0"/>
              </a:defRPr>
            </a:lvl4pPr>
            <a:lvl5pPr marL="2096491" indent="-232943" eaLnBrk="0" hangingPunct="0">
              <a:defRPr>
                <a:solidFill>
                  <a:schemeClr val="tx1"/>
                </a:solidFill>
                <a:latin typeface="Calibri" pitchFamily="34" charset="0"/>
              </a:defRPr>
            </a:lvl5pPr>
            <a:lvl6pPr marL="2562377" indent="-232943" eaLnBrk="0" fontAlgn="base" hangingPunct="0">
              <a:spcBef>
                <a:spcPct val="0"/>
              </a:spcBef>
              <a:spcAft>
                <a:spcPct val="0"/>
              </a:spcAft>
              <a:defRPr>
                <a:solidFill>
                  <a:schemeClr val="tx1"/>
                </a:solidFill>
                <a:latin typeface="Calibri" pitchFamily="34" charset="0"/>
              </a:defRPr>
            </a:lvl6pPr>
            <a:lvl7pPr marL="3028264" indent="-232943" eaLnBrk="0" fontAlgn="base" hangingPunct="0">
              <a:spcBef>
                <a:spcPct val="0"/>
              </a:spcBef>
              <a:spcAft>
                <a:spcPct val="0"/>
              </a:spcAft>
              <a:defRPr>
                <a:solidFill>
                  <a:schemeClr val="tx1"/>
                </a:solidFill>
                <a:latin typeface="Calibri" pitchFamily="34" charset="0"/>
              </a:defRPr>
            </a:lvl7pPr>
            <a:lvl8pPr marL="3494151" indent="-232943" eaLnBrk="0" fontAlgn="base" hangingPunct="0">
              <a:spcBef>
                <a:spcPct val="0"/>
              </a:spcBef>
              <a:spcAft>
                <a:spcPct val="0"/>
              </a:spcAft>
              <a:defRPr>
                <a:solidFill>
                  <a:schemeClr val="tx1"/>
                </a:solidFill>
                <a:latin typeface="Calibri" pitchFamily="34" charset="0"/>
              </a:defRPr>
            </a:lvl8pPr>
            <a:lvl9pPr marL="3960038" indent="-232943" eaLnBrk="0" fontAlgn="base" hangingPunct="0">
              <a:spcBef>
                <a:spcPct val="0"/>
              </a:spcBef>
              <a:spcAft>
                <a:spcPct val="0"/>
              </a:spcAft>
              <a:defRPr>
                <a:solidFill>
                  <a:schemeClr val="tx1"/>
                </a:solidFill>
                <a:latin typeface="Calibri" pitchFamily="34" charset="0"/>
              </a:defRPr>
            </a:lvl9pPr>
          </a:lstStyle>
          <a:p>
            <a:pPr eaLnBrk="1" hangingPunct="1"/>
            <a:fld id="{DB01D98B-3257-4BD1-8411-DB1321043BFE}" type="slidenum">
              <a:rPr lang="en-US">
                <a:solidFill>
                  <a:prstClr val="black"/>
                </a:solidFill>
              </a:rPr>
              <a:pPr eaLnBrk="1" hangingPunct="1"/>
              <a:t>25</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 Bottom 30% subgroup earns green and two points by meeting safe harbor.</a:t>
            </a:r>
          </a:p>
          <a:p>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7066" indent="-291179" eaLnBrk="0" hangingPunct="0">
              <a:defRPr>
                <a:solidFill>
                  <a:schemeClr val="tx1"/>
                </a:solidFill>
                <a:latin typeface="Calibri" pitchFamily="34" charset="0"/>
              </a:defRPr>
            </a:lvl2pPr>
            <a:lvl3pPr marL="1164717" indent="-232943" eaLnBrk="0" hangingPunct="0">
              <a:defRPr>
                <a:solidFill>
                  <a:schemeClr val="tx1"/>
                </a:solidFill>
                <a:latin typeface="Calibri" pitchFamily="34" charset="0"/>
              </a:defRPr>
            </a:lvl3pPr>
            <a:lvl4pPr marL="1630604" indent="-232943" eaLnBrk="0" hangingPunct="0">
              <a:defRPr>
                <a:solidFill>
                  <a:schemeClr val="tx1"/>
                </a:solidFill>
                <a:latin typeface="Calibri" pitchFamily="34" charset="0"/>
              </a:defRPr>
            </a:lvl4pPr>
            <a:lvl5pPr marL="2096491" indent="-232943" eaLnBrk="0" hangingPunct="0">
              <a:defRPr>
                <a:solidFill>
                  <a:schemeClr val="tx1"/>
                </a:solidFill>
                <a:latin typeface="Calibri" pitchFamily="34" charset="0"/>
              </a:defRPr>
            </a:lvl5pPr>
            <a:lvl6pPr marL="2562377" indent="-232943" eaLnBrk="0" fontAlgn="base" hangingPunct="0">
              <a:spcBef>
                <a:spcPct val="0"/>
              </a:spcBef>
              <a:spcAft>
                <a:spcPct val="0"/>
              </a:spcAft>
              <a:defRPr>
                <a:solidFill>
                  <a:schemeClr val="tx1"/>
                </a:solidFill>
                <a:latin typeface="Calibri" pitchFamily="34" charset="0"/>
              </a:defRPr>
            </a:lvl6pPr>
            <a:lvl7pPr marL="3028264" indent="-232943" eaLnBrk="0" fontAlgn="base" hangingPunct="0">
              <a:spcBef>
                <a:spcPct val="0"/>
              </a:spcBef>
              <a:spcAft>
                <a:spcPct val="0"/>
              </a:spcAft>
              <a:defRPr>
                <a:solidFill>
                  <a:schemeClr val="tx1"/>
                </a:solidFill>
                <a:latin typeface="Calibri" pitchFamily="34" charset="0"/>
              </a:defRPr>
            </a:lvl7pPr>
            <a:lvl8pPr marL="3494151" indent="-232943" eaLnBrk="0" fontAlgn="base" hangingPunct="0">
              <a:spcBef>
                <a:spcPct val="0"/>
              </a:spcBef>
              <a:spcAft>
                <a:spcPct val="0"/>
              </a:spcAft>
              <a:defRPr>
                <a:solidFill>
                  <a:schemeClr val="tx1"/>
                </a:solidFill>
                <a:latin typeface="Calibri" pitchFamily="34" charset="0"/>
              </a:defRPr>
            </a:lvl8pPr>
            <a:lvl9pPr marL="3960038" indent="-232943" eaLnBrk="0" fontAlgn="base" hangingPunct="0">
              <a:spcBef>
                <a:spcPct val="0"/>
              </a:spcBef>
              <a:spcAft>
                <a:spcPct val="0"/>
              </a:spcAft>
              <a:defRPr>
                <a:solidFill>
                  <a:schemeClr val="tx1"/>
                </a:solidFill>
                <a:latin typeface="Calibri" pitchFamily="34" charset="0"/>
              </a:defRPr>
            </a:lvl9pPr>
          </a:lstStyle>
          <a:p>
            <a:pPr eaLnBrk="1" hangingPunct="1"/>
            <a:fld id="{9EE31BFA-28D8-4A7C-B83C-AAE85EA3656A}" type="slidenum">
              <a:rPr lang="en-US">
                <a:solidFill>
                  <a:prstClr val="black"/>
                </a:solidFill>
              </a:rPr>
              <a:pPr eaLnBrk="1" hangingPunct="1"/>
              <a:t>26</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Schools with a red cell for Ed. Evals. Will not have an overall color better than yellow. Worth 5% of total points.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7066" indent="-291179" eaLnBrk="0" hangingPunct="0">
              <a:defRPr>
                <a:solidFill>
                  <a:schemeClr val="tx1"/>
                </a:solidFill>
                <a:latin typeface="Calibri" pitchFamily="34" charset="0"/>
              </a:defRPr>
            </a:lvl2pPr>
            <a:lvl3pPr marL="1164717" indent="-232943" eaLnBrk="0" hangingPunct="0">
              <a:defRPr>
                <a:solidFill>
                  <a:schemeClr val="tx1"/>
                </a:solidFill>
                <a:latin typeface="Calibri" pitchFamily="34" charset="0"/>
              </a:defRPr>
            </a:lvl3pPr>
            <a:lvl4pPr marL="1630604" indent="-232943" eaLnBrk="0" hangingPunct="0">
              <a:defRPr>
                <a:solidFill>
                  <a:schemeClr val="tx1"/>
                </a:solidFill>
                <a:latin typeface="Calibri" pitchFamily="34" charset="0"/>
              </a:defRPr>
            </a:lvl4pPr>
            <a:lvl5pPr marL="2096491" indent="-232943" eaLnBrk="0" hangingPunct="0">
              <a:defRPr>
                <a:solidFill>
                  <a:schemeClr val="tx1"/>
                </a:solidFill>
                <a:latin typeface="Calibri" pitchFamily="34" charset="0"/>
              </a:defRPr>
            </a:lvl5pPr>
            <a:lvl6pPr marL="2562377" indent="-232943" eaLnBrk="0" fontAlgn="base" hangingPunct="0">
              <a:spcBef>
                <a:spcPct val="0"/>
              </a:spcBef>
              <a:spcAft>
                <a:spcPct val="0"/>
              </a:spcAft>
              <a:defRPr>
                <a:solidFill>
                  <a:schemeClr val="tx1"/>
                </a:solidFill>
                <a:latin typeface="Calibri" pitchFamily="34" charset="0"/>
              </a:defRPr>
            </a:lvl6pPr>
            <a:lvl7pPr marL="3028264" indent="-232943" eaLnBrk="0" fontAlgn="base" hangingPunct="0">
              <a:spcBef>
                <a:spcPct val="0"/>
              </a:spcBef>
              <a:spcAft>
                <a:spcPct val="0"/>
              </a:spcAft>
              <a:defRPr>
                <a:solidFill>
                  <a:schemeClr val="tx1"/>
                </a:solidFill>
                <a:latin typeface="Calibri" pitchFamily="34" charset="0"/>
              </a:defRPr>
            </a:lvl7pPr>
            <a:lvl8pPr marL="3494151" indent="-232943" eaLnBrk="0" fontAlgn="base" hangingPunct="0">
              <a:spcBef>
                <a:spcPct val="0"/>
              </a:spcBef>
              <a:spcAft>
                <a:spcPct val="0"/>
              </a:spcAft>
              <a:defRPr>
                <a:solidFill>
                  <a:schemeClr val="tx1"/>
                </a:solidFill>
                <a:latin typeface="Calibri" pitchFamily="34" charset="0"/>
              </a:defRPr>
            </a:lvl8pPr>
            <a:lvl9pPr marL="3960038" indent="-232943" eaLnBrk="0" fontAlgn="base" hangingPunct="0">
              <a:spcBef>
                <a:spcPct val="0"/>
              </a:spcBef>
              <a:spcAft>
                <a:spcPct val="0"/>
              </a:spcAft>
              <a:defRPr>
                <a:solidFill>
                  <a:schemeClr val="tx1"/>
                </a:solidFill>
                <a:latin typeface="Calibri" pitchFamily="34" charset="0"/>
              </a:defRPr>
            </a:lvl9pPr>
          </a:lstStyle>
          <a:p>
            <a:pPr eaLnBrk="1" hangingPunct="1"/>
            <a:fld id="{282763A1-394D-4408-8F30-19CB4647D20C}" type="slidenum">
              <a:rPr lang="en-US">
                <a:solidFill>
                  <a:prstClr val="black"/>
                </a:solidFill>
              </a:rPr>
              <a:pPr eaLnBrk="1" hangingPunct="1"/>
              <a:t>33</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Worth 5% of total points. Schools with a red cell for Compliance Factors cannot have an overall scorecard color better than yellow.</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7066" indent="-291179" eaLnBrk="0" hangingPunct="0">
              <a:defRPr>
                <a:solidFill>
                  <a:schemeClr val="tx1"/>
                </a:solidFill>
                <a:latin typeface="Calibri" pitchFamily="34" charset="0"/>
              </a:defRPr>
            </a:lvl2pPr>
            <a:lvl3pPr marL="1164717" indent="-232943" eaLnBrk="0" hangingPunct="0">
              <a:defRPr>
                <a:solidFill>
                  <a:schemeClr val="tx1"/>
                </a:solidFill>
                <a:latin typeface="Calibri" pitchFamily="34" charset="0"/>
              </a:defRPr>
            </a:lvl3pPr>
            <a:lvl4pPr marL="1630604" indent="-232943" eaLnBrk="0" hangingPunct="0">
              <a:defRPr>
                <a:solidFill>
                  <a:schemeClr val="tx1"/>
                </a:solidFill>
                <a:latin typeface="Calibri" pitchFamily="34" charset="0"/>
              </a:defRPr>
            </a:lvl4pPr>
            <a:lvl5pPr marL="2096491" indent="-232943" eaLnBrk="0" hangingPunct="0">
              <a:defRPr>
                <a:solidFill>
                  <a:schemeClr val="tx1"/>
                </a:solidFill>
                <a:latin typeface="Calibri" pitchFamily="34" charset="0"/>
              </a:defRPr>
            </a:lvl5pPr>
            <a:lvl6pPr marL="2562377" indent="-232943" eaLnBrk="0" fontAlgn="base" hangingPunct="0">
              <a:spcBef>
                <a:spcPct val="0"/>
              </a:spcBef>
              <a:spcAft>
                <a:spcPct val="0"/>
              </a:spcAft>
              <a:defRPr>
                <a:solidFill>
                  <a:schemeClr val="tx1"/>
                </a:solidFill>
                <a:latin typeface="Calibri" pitchFamily="34" charset="0"/>
              </a:defRPr>
            </a:lvl6pPr>
            <a:lvl7pPr marL="3028264" indent="-232943" eaLnBrk="0" fontAlgn="base" hangingPunct="0">
              <a:spcBef>
                <a:spcPct val="0"/>
              </a:spcBef>
              <a:spcAft>
                <a:spcPct val="0"/>
              </a:spcAft>
              <a:defRPr>
                <a:solidFill>
                  <a:schemeClr val="tx1"/>
                </a:solidFill>
                <a:latin typeface="Calibri" pitchFamily="34" charset="0"/>
              </a:defRPr>
            </a:lvl7pPr>
            <a:lvl8pPr marL="3494151" indent="-232943" eaLnBrk="0" fontAlgn="base" hangingPunct="0">
              <a:spcBef>
                <a:spcPct val="0"/>
              </a:spcBef>
              <a:spcAft>
                <a:spcPct val="0"/>
              </a:spcAft>
              <a:defRPr>
                <a:solidFill>
                  <a:schemeClr val="tx1"/>
                </a:solidFill>
                <a:latin typeface="Calibri" pitchFamily="34" charset="0"/>
              </a:defRPr>
            </a:lvl8pPr>
            <a:lvl9pPr marL="3960038" indent="-232943" eaLnBrk="0" fontAlgn="base" hangingPunct="0">
              <a:spcBef>
                <a:spcPct val="0"/>
              </a:spcBef>
              <a:spcAft>
                <a:spcPct val="0"/>
              </a:spcAft>
              <a:defRPr>
                <a:solidFill>
                  <a:schemeClr val="tx1"/>
                </a:solidFill>
                <a:latin typeface="Calibri" pitchFamily="34" charset="0"/>
              </a:defRPr>
            </a:lvl9pPr>
          </a:lstStyle>
          <a:p>
            <a:pPr eaLnBrk="1" hangingPunct="1"/>
            <a:fld id="{5D378131-6CED-4F20-BFDE-21B23772D99E}" type="slidenum">
              <a:rPr lang="en-US">
                <a:solidFill>
                  <a:prstClr val="black"/>
                </a:solidFill>
              </a:rPr>
              <a:pPr eaLnBrk="1" hangingPunct="1"/>
              <a:t>34</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8985B8F-BC1D-4AA2-B940-B93946FBDDE6}"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Rationale for the ranking and some background information that will put it into perspective. So, one critical piece to understand is that in the national and statewide discussion about school performance, the focus has shifted from identifying schools who fail to meet a set of criteria to identifying the schools that are persistently low performing, in order to target resources and interventions more specifically to those schools most in need of assistance.  To help identify these schools, the Michigan Department of Education, or MDE, developed a statewide Top to Bottom ranking.  All k-12 public schools are ranked based on student proficiency, student improvement, and achievement gaps between students within a school.  A school with a high ranking is one that has a high level of proficiency, is improving over time, and is ensuring that all students are learning and achieving at a high level.  This ranking helps to identify those low performing schools that would benefit from additional assistance. It also provides important information to </a:t>
            </a:r>
            <a:r>
              <a:rPr lang="en-US" b="1" dirty="0" smtClean="0"/>
              <a:t>all</a:t>
            </a:r>
            <a:r>
              <a:rPr lang="en-US" dirty="0" smtClean="0"/>
              <a:t> schools regarding their performance and how it compares to other schools similar to themselves.</a:t>
            </a:r>
          </a:p>
          <a:p>
            <a:r>
              <a:rPr lang="en-US" b="1" dirty="0" smtClean="0"/>
              <a:t> </a:t>
            </a:r>
            <a:endParaRPr lang="en-US" dirty="0" smtClean="0"/>
          </a:p>
          <a:p>
            <a:r>
              <a:rPr lang="en-US" dirty="0" smtClean="0"/>
              <a:t>So let’s get into the components and the calculations behind the ranking.</a:t>
            </a:r>
          </a:p>
          <a:p>
            <a:endParaRPr lang="en-US" dirty="0"/>
          </a:p>
        </p:txBody>
      </p:sp>
      <p:sp>
        <p:nvSpPr>
          <p:cNvPr id="4" name="Slide Number Placeholder 3"/>
          <p:cNvSpPr>
            <a:spLocks noGrp="1"/>
          </p:cNvSpPr>
          <p:nvPr>
            <p:ph type="sldNum" sz="quarter" idx="10"/>
          </p:nvPr>
        </p:nvSpPr>
        <p:spPr/>
        <p:txBody>
          <a:bodyPr/>
          <a:lstStyle/>
          <a:p>
            <a:fld id="{CB049281-53CF-4AEB-8B25-06ECABCEAB5D}" type="slidenum">
              <a:rPr lang="en-US" smtClean="0"/>
              <a:t>5</a:t>
            </a:fld>
            <a:endParaRPr lang="en-US"/>
          </a:p>
        </p:txBody>
      </p:sp>
    </p:spTree>
    <p:extLst>
      <p:ext uri="{BB962C8B-B14F-4D97-AF65-F5344CB8AC3E}">
        <p14:creationId xmlns:p14="http://schemas.microsoft.com/office/powerpoint/2010/main" val="537025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Rationale for the ranking and some background information that will put it into perspective. So, one critical piece to understand is that in the national and statewide discussion about school performance, the focus has shifted from identifying schools who fail to meet a set of criteria to identifying the schools that are persistently low performing, in order to target resources and interventions more specifically to those schools most in need of assistance.  To help identify these schools, the Michigan Department of Education, or MDE, developed a statewide Top to Bottom ranking.  All k-12 public schools are ranked based on student proficiency, student improvement, and achievement gaps between students within a school.  A school with a high ranking is one that has a high level of proficiency, is improving over time, and is ensuring that all students are learning and achieving at a high level.  This ranking helps to identify those low performing schools that would benefit from additional assistance. It also provides important information to </a:t>
            </a:r>
            <a:r>
              <a:rPr lang="en-US" b="1" dirty="0" smtClean="0"/>
              <a:t>all</a:t>
            </a:r>
            <a:r>
              <a:rPr lang="en-US" dirty="0" smtClean="0"/>
              <a:t> schools regarding their performance and how it compares to other schools similar to themselves.</a:t>
            </a:r>
          </a:p>
          <a:p>
            <a:r>
              <a:rPr lang="en-US" b="1" dirty="0" smtClean="0"/>
              <a:t> </a:t>
            </a:r>
            <a:endParaRPr lang="en-US" dirty="0" smtClean="0"/>
          </a:p>
          <a:p>
            <a:r>
              <a:rPr lang="en-US" dirty="0" smtClean="0"/>
              <a:t>So let’s get into the components and the calculations behind the ranking.</a:t>
            </a:r>
          </a:p>
          <a:p>
            <a:endParaRPr lang="en-US" dirty="0"/>
          </a:p>
        </p:txBody>
      </p:sp>
      <p:sp>
        <p:nvSpPr>
          <p:cNvPr id="4" name="Slide Number Placeholder 3"/>
          <p:cNvSpPr>
            <a:spLocks noGrp="1"/>
          </p:cNvSpPr>
          <p:nvPr>
            <p:ph type="sldNum" sz="quarter" idx="10"/>
          </p:nvPr>
        </p:nvSpPr>
        <p:spPr/>
        <p:txBody>
          <a:bodyPr/>
          <a:lstStyle/>
          <a:p>
            <a:fld id="{CB049281-53CF-4AEB-8B25-06ECABCEAB5D}" type="slidenum">
              <a:rPr lang="en-US" smtClean="0"/>
              <a:t>6</a:t>
            </a:fld>
            <a:endParaRPr lang="en-US"/>
          </a:p>
        </p:txBody>
      </p:sp>
    </p:spTree>
    <p:extLst>
      <p:ext uri="{BB962C8B-B14F-4D97-AF65-F5344CB8AC3E}">
        <p14:creationId xmlns:p14="http://schemas.microsoft.com/office/powerpoint/2010/main" val="537025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 for the ranking and some background information that will put it into perspective. So, one critical piece to understand is that in the national and statewide discussion about school performance, the focus has shifted from identifying schools who fail to meet a set of criteria to identifying the schools that are persistently low performing, in order to target resources and interventions more specifically to those schools most in need of assistance.  To help identify these schools, the Michigan Department of Education, or MDE, developed a statewide Top to Bottom ranking.  All k-12 public schools are ranked based on student proficiency, student improvement, and achievement gaps between students within a school.  A school with a high ranking is one that has a high level of proficiency, is improving over time, and is ensuring that all students are learning and achieving at a high level.  This ranking helps to identify those low performing schools that would benefit from additional assistance. It also provides important information to </a:t>
            </a:r>
            <a:r>
              <a:rPr lang="en-US" b="1" dirty="0"/>
              <a:t>all</a:t>
            </a:r>
            <a:r>
              <a:rPr lang="en-US" dirty="0"/>
              <a:t> schools regarding their performance and how it compares to other schools similar to themselves.</a:t>
            </a:r>
          </a:p>
          <a:p>
            <a:r>
              <a:rPr lang="en-US" b="1" dirty="0"/>
              <a:t> </a:t>
            </a:r>
            <a:endParaRPr lang="en-US" dirty="0"/>
          </a:p>
          <a:p>
            <a:r>
              <a:rPr lang="en-US" dirty="0"/>
              <a:t>So let’s get into the components and the calculations behind the ranking.</a:t>
            </a:r>
          </a:p>
          <a:p>
            <a:endParaRPr lang="en-US" dirty="0"/>
          </a:p>
        </p:txBody>
      </p:sp>
      <p:sp>
        <p:nvSpPr>
          <p:cNvPr id="4" name="Slide Number Placeholder 3"/>
          <p:cNvSpPr>
            <a:spLocks noGrp="1"/>
          </p:cNvSpPr>
          <p:nvPr>
            <p:ph type="sldNum" sz="quarter" idx="10"/>
          </p:nvPr>
        </p:nvSpPr>
        <p:spPr/>
        <p:txBody>
          <a:bodyPr/>
          <a:lstStyle/>
          <a:p>
            <a:fld id="{CB049281-53CF-4AEB-8B25-06ECABCEAB5D}" type="slidenum">
              <a:rPr lang="en-US" smtClean="0"/>
              <a:t>7</a:t>
            </a:fld>
            <a:endParaRPr lang="en-US"/>
          </a:p>
        </p:txBody>
      </p:sp>
    </p:spTree>
    <p:extLst>
      <p:ext uri="{BB962C8B-B14F-4D97-AF65-F5344CB8AC3E}">
        <p14:creationId xmlns:p14="http://schemas.microsoft.com/office/powerpoint/2010/main" val="1851757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brackets show how the index is created for reading and mathematics in grades 3-8.</a:t>
            </a:r>
          </a:p>
          <a:p>
            <a:r>
              <a:rPr lang="en-US" cap="all" dirty="0"/>
              <a:t> </a:t>
            </a:r>
            <a:endParaRPr lang="en-US" dirty="0"/>
          </a:p>
          <a:p>
            <a:r>
              <a:rPr lang="en-US" dirty="0"/>
              <a:t>As shown at the top left, a standardized scale score is created for each student taking a test.  A standardized scale score comes from calculating the student z-score of each student against all students statewide who take the same test in the same grade level in the same year.  This assures that each student is compared only to students taking the same type of test in the same year and grade level.  The average standardized scale score for each school is then calculated across the two most recent years.</a:t>
            </a:r>
          </a:p>
          <a:p>
            <a:r>
              <a:rPr lang="en-US" dirty="0"/>
              <a:t> </a:t>
            </a:r>
          </a:p>
          <a:p>
            <a:r>
              <a:rPr lang="en-US" dirty="0"/>
              <a:t>Following the arrow to the right, a school achievement z-score is calculated by comparing the school’s two-year average standardized scale score to all other schools in the state on that content area. That quantity is then multiplied by ½ to contribute to the overall school index in the content area.</a:t>
            </a:r>
          </a:p>
          <a:p>
            <a:r>
              <a:rPr lang="en-US" cap="all" dirty="0"/>
              <a:t> </a:t>
            </a:r>
            <a:endParaRPr lang="en-US" dirty="0"/>
          </a:p>
          <a:p>
            <a:r>
              <a:rPr lang="en-US" dirty="0"/>
              <a:t>As shown in the middle box on the left side of the brackets, a two-year average performance level change index is calculated using scores displayed in the chart on the next slide. </a:t>
            </a:r>
          </a:p>
          <a:p>
            <a:endParaRPr lang="en-US" dirty="0"/>
          </a:p>
          <a:p>
            <a:r>
              <a:rPr lang="en-US" dirty="0"/>
              <a:t>For each the school , the performance level change scores are summed across students and an average is taken to create the two-year average performance level change index.  The index for each school is then compared to the rest of the schools in the state to create a school-level performance level change z-score.  That z-score is then multiplied by ¼ to contribute to the overall school index in the content area.</a:t>
            </a:r>
          </a:p>
          <a:p>
            <a:r>
              <a:rPr lang="en-US" dirty="0"/>
              <a:t> </a:t>
            </a:r>
          </a:p>
          <a:p>
            <a:r>
              <a:rPr lang="en-US" dirty="0"/>
              <a:t>Finally, as shown on the bottom left of Figure 1, a two-year average bottom 30% minus top 30% z-score gap is created by obtaining the average z-scores of the bottom 30% of z-scores in the school and subtracting from that the average of the top 30% of z-scores in the school. This gives a negative number which when compared to all schools in the state assures that schools with the highest achievement gap receive the lowest z-scores as intended.  The school z-score for achievement gap is then multiplied by 1/4 to contribute to the overall school index in the content area.</a:t>
            </a:r>
            <a:r>
              <a:rPr lang="en-US" dirty="0" smtClean="0">
                <a:effectLst/>
              </a:rPr>
              <a:t> </a:t>
            </a:r>
            <a:r>
              <a:rPr lang="en-US" dirty="0"/>
              <a:t> </a:t>
            </a:r>
          </a:p>
          <a:p>
            <a:endParaRPr lang="en-US" dirty="0" smtClean="0"/>
          </a:p>
          <a:p>
            <a:r>
              <a:rPr lang="en-US" dirty="0" smtClean="0"/>
              <a:t>Combining these elements together creates</a:t>
            </a:r>
            <a:r>
              <a:rPr lang="en-US" baseline="0" dirty="0" smtClean="0"/>
              <a:t> a school content area index.  This is then translated into a final z-score, in order to compare that school’s content area index to other elementary/middle schools or other high schools.  </a:t>
            </a:r>
            <a:endParaRPr lang="en-US" dirty="0"/>
          </a:p>
        </p:txBody>
      </p:sp>
      <p:sp>
        <p:nvSpPr>
          <p:cNvPr id="4" name="Slide Number Placeholder 3"/>
          <p:cNvSpPr>
            <a:spLocks noGrp="1"/>
          </p:cNvSpPr>
          <p:nvPr>
            <p:ph type="sldNum" sz="quarter" idx="10"/>
          </p:nvPr>
        </p:nvSpPr>
        <p:spPr/>
        <p:txBody>
          <a:bodyPr/>
          <a:lstStyle/>
          <a:p>
            <a:fld id="{CB049281-53CF-4AEB-8B25-06ECABCEAB5D}" type="slidenum">
              <a:rPr lang="en-US" smtClean="0"/>
              <a:t>8</a:t>
            </a:fld>
            <a:endParaRPr lang="en-US"/>
          </a:p>
        </p:txBody>
      </p:sp>
    </p:spTree>
    <p:extLst>
      <p:ext uri="{BB962C8B-B14F-4D97-AF65-F5344CB8AC3E}">
        <p14:creationId xmlns:p14="http://schemas.microsoft.com/office/powerpoint/2010/main" val="3726948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49281-53CF-4AEB-8B25-06ECABCEAB5D}" type="slidenum">
              <a:rPr lang="en-US" smtClean="0"/>
              <a:t>9</a:t>
            </a:fld>
            <a:endParaRPr lang="en-US"/>
          </a:p>
        </p:txBody>
      </p:sp>
    </p:spTree>
    <p:extLst>
      <p:ext uri="{BB962C8B-B14F-4D97-AF65-F5344CB8AC3E}">
        <p14:creationId xmlns:p14="http://schemas.microsoft.com/office/powerpoint/2010/main" val="1750447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standardized school content area indices and the standardized graduation rate index, where applicable, are then combined to create an overall school index as shown in the slide above.</a:t>
            </a:r>
          </a:p>
          <a:p>
            <a:r>
              <a:rPr lang="en-US" dirty="0"/>
              <a:t> </a:t>
            </a:r>
          </a:p>
          <a:p>
            <a:r>
              <a:rPr lang="en-US" dirty="0"/>
              <a:t>To create an overall standardized school index, the school standardized graduation rate index is multiplied by 10% to contribute to the overall index.  The remaining 90% is equally divided among the content areas for which the school has an index. </a:t>
            </a:r>
          </a:p>
          <a:p>
            <a:endParaRPr lang="en-US" dirty="0"/>
          </a:p>
          <a:p>
            <a:pPr defTabSz="944798">
              <a:defRPr/>
            </a:pPr>
            <a:r>
              <a:rPr lang="en-US" dirty="0"/>
              <a:t>In the case presented above, for example, the remaining 90% is divided five ways to account for the five content areas in which the school has an index.</a:t>
            </a:r>
          </a:p>
          <a:p>
            <a:endParaRPr lang="en-US" dirty="0"/>
          </a:p>
          <a:p>
            <a:endParaRPr lang="en-US" dirty="0"/>
          </a:p>
        </p:txBody>
      </p:sp>
      <p:sp>
        <p:nvSpPr>
          <p:cNvPr id="4" name="Slide Number Placeholder 3"/>
          <p:cNvSpPr>
            <a:spLocks noGrp="1"/>
          </p:cNvSpPr>
          <p:nvPr>
            <p:ph type="sldNum" sz="quarter" idx="10"/>
          </p:nvPr>
        </p:nvSpPr>
        <p:spPr/>
        <p:txBody>
          <a:bodyPr/>
          <a:lstStyle/>
          <a:p>
            <a:fld id="{CB049281-53CF-4AEB-8B25-06ECABCEAB5D}" type="slidenum">
              <a:rPr lang="en-US" smtClean="0"/>
              <a:t>10</a:t>
            </a:fld>
            <a:endParaRPr lang="en-US"/>
          </a:p>
        </p:txBody>
      </p:sp>
    </p:spTree>
    <p:extLst>
      <p:ext uri="{BB962C8B-B14F-4D97-AF65-F5344CB8AC3E}">
        <p14:creationId xmlns:p14="http://schemas.microsoft.com/office/powerpoint/2010/main" val="3674312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Asian and Native Hawaiian/Pacific Islander is split into two groups starting with the 2012-13 school year.</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7066" indent="-291179" eaLnBrk="0" hangingPunct="0">
              <a:defRPr>
                <a:solidFill>
                  <a:schemeClr val="tx1"/>
                </a:solidFill>
                <a:latin typeface="Calibri" pitchFamily="34" charset="0"/>
              </a:defRPr>
            </a:lvl2pPr>
            <a:lvl3pPr marL="1164717" indent="-232943" eaLnBrk="0" hangingPunct="0">
              <a:defRPr>
                <a:solidFill>
                  <a:schemeClr val="tx1"/>
                </a:solidFill>
                <a:latin typeface="Calibri" pitchFamily="34" charset="0"/>
              </a:defRPr>
            </a:lvl3pPr>
            <a:lvl4pPr marL="1630604" indent="-232943" eaLnBrk="0" hangingPunct="0">
              <a:defRPr>
                <a:solidFill>
                  <a:schemeClr val="tx1"/>
                </a:solidFill>
                <a:latin typeface="Calibri" pitchFamily="34" charset="0"/>
              </a:defRPr>
            </a:lvl4pPr>
            <a:lvl5pPr marL="2096491" indent="-232943" eaLnBrk="0" hangingPunct="0">
              <a:defRPr>
                <a:solidFill>
                  <a:schemeClr val="tx1"/>
                </a:solidFill>
                <a:latin typeface="Calibri" pitchFamily="34" charset="0"/>
              </a:defRPr>
            </a:lvl5pPr>
            <a:lvl6pPr marL="2562377" indent="-232943" eaLnBrk="0" fontAlgn="base" hangingPunct="0">
              <a:spcBef>
                <a:spcPct val="0"/>
              </a:spcBef>
              <a:spcAft>
                <a:spcPct val="0"/>
              </a:spcAft>
              <a:defRPr>
                <a:solidFill>
                  <a:schemeClr val="tx1"/>
                </a:solidFill>
                <a:latin typeface="Calibri" pitchFamily="34" charset="0"/>
              </a:defRPr>
            </a:lvl6pPr>
            <a:lvl7pPr marL="3028264" indent="-232943" eaLnBrk="0" fontAlgn="base" hangingPunct="0">
              <a:spcBef>
                <a:spcPct val="0"/>
              </a:spcBef>
              <a:spcAft>
                <a:spcPct val="0"/>
              </a:spcAft>
              <a:defRPr>
                <a:solidFill>
                  <a:schemeClr val="tx1"/>
                </a:solidFill>
                <a:latin typeface="Calibri" pitchFamily="34" charset="0"/>
              </a:defRPr>
            </a:lvl7pPr>
            <a:lvl8pPr marL="3494151" indent="-232943" eaLnBrk="0" fontAlgn="base" hangingPunct="0">
              <a:spcBef>
                <a:spcPct val="0"/>
              </a:spcBef>
              <a:spcAft>
                <a:spcPct val="0"/>
              </a:spcAft>
              <a:defRPr>
                <a:solidFill>
                  <a:schemeClr val="tx1"/>
                </a:solidFill>
                <a:latin typeface="Calibri" pitchFamily="34" charset="0"/>
              </a:defRPr>
            </a:lvl8pPr>
            <a:lvl9pPr marL="3960038" indent="-232943" eaLnBrk="0" fontAlgn="base" hangingPunct="0">
              <a:spcBef>
                <a:spcPct val="0"/>
              </a:spcBef>
              <a:spcAft>
                <a:spcPct val="0"/>
              </a:spcAft>
              <a:defRPr>
                <a:solidFill>
                  <a:schemeClr val="tx1"/>
                </a:solidFill>
                <a:latin typeface="Calibri" pitchFamily="34" charset="0"/>
              </a:defRPr>
            </a:lvl9pPr>
          </a:lstStyle>
          <a:p>
            <a:pPr eaLnBrk="1" hangingPunct="1"/>
            <a:fld id="{0ED34A6C-CC54-48A5-9159-6911FEC68512}" type="slidenum">
              <a:rPr lang="en-US">
                <a:solidFill>
                  <a:prstClr val="black"/>
                </a:solidFill>
              </a:rPr>
              <a:pPr eaLnBrk="1" hangingPunct="1"/>
              <a:t>18</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B78DAB0-F129-46FA-B574-119C1DDDE82E}" type="datetimeFigureOut">
              <a:rPr lang="en-US" smtClean="0"/>
              <a:t>11/9/2012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8953DE2-DEA2-4FEA-8E42-FA020BEDA02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78DAB0-F129-46FA-B574-119C1DDDE8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53DE2-DEA2-4FEA-8E42-FA020BEDA0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B78DAB0-F129-46FA-B574-119C1DDDE82E}" type="datetimeFigureOut">
              <a:rPr lang="en-US" smtClean="0"/>
              <a:t>11/9/2012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8953DE2-DEA2-4FEA-8E42-FA020BEDA02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E767FFEF-D24C-42C8-AE10-332894D7DA1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8E01FCD-812B-44C8-91F7-D6AE41476216}"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423485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141142C-089C-4581-9E9D-C22AA38C5B4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F7446380-E2E1-484A-A096-F5F55C49C0A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005173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606EC43-28F2-4A23-A6ED-55F40703620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4C18D9BB-EBB1-40FF-9D96-1E9A93461FB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517019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9D83CFC-DA9B-4191-8240-18DB3FEDAFA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BB64F1E7-2891-461A-82F6-681A211BB8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773580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B5B68402-BE2F-4496-AFF7-FA52F8AD410C}"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87F55AC0-FF49-4FD0-AF42-DED4199F914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507487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A3543380-9442-400E-8B63-DBF8D0790A01}"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30202163-4906-4260-A259-EDD771CFD2E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231620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27FED17-B443-421D-BBA4-775D4C031AB2}"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9BAB7709-3BE8-4687-AD7D-8A406DAA5EC0}"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839459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85313B3C-D094-4B0E-9DCA-354B75E8F517}"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57CF00B-3794-464B-AE07-123AC623560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09146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78DAB0-F129-46FA-B574-119C1DDDE8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8953DE2-DEA2-4FEA-8E42-FA020BEDA02C}"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0B18517-1692-4F61-92F2-89F9C39CFC9F}"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66342A91-CCEB-4E43-AA79-352B9192655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613421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D82D8C5-F21E-4A6F-A573-7956E5B909C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5672D17-23E1-4921-A6DD-568D7548797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463453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087DFB5-9130-49F0-BBA6-FDCAB97BB95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DBBE7429-17B2-4147-9A39-F3A479BCF37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2355040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E767FFEF-D24C-42C8-AE10-332894D7DA1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8E01FCD-812B-44C8-91F7-D6AE41476216}"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092882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141142C-089C-4581-9E9D-C22AA38C5B4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F7446380-E2E1-484A-A096-F5F55C49C0A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895545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606EC43-28F2-4A23-A6ED-55F40703620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4C18D9BB-EBB1-40FF-9D96-1E9A93461FB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753326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9D83CFC-DA9B-4191-8240-18DB3FEDAFA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BB64F1E7-2891-461A-82F6-681A211BB8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232948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B5B68402-BE2F-4496-AFF7-FA52F8AD410C}"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87F55AC0-FF49-4FD0-AF42-DED4199F914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132637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A3543380-9442-400E-8B63-DBF8D0790A01}"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30202163-4906-4260-A259-EDD771CFD2E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367123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27FED17-B443-421D-BBA4-775D4C031AB2}"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9BAB7709-3BE8-4687-AD7D-8A406DAA5EC0}"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72331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B78DAB0-F129-46FA-B574-119C1DDDE82E}" type="datetimeFigureOut">
              <a:rPr lang="en-US" smtClean="0"/>
              <a:t>11/9/2012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8953DE2-DEA2-4FEA-8E42-FA020BEDA02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85313B3C-D094-4B0E-9DCA-354B75E8F517}"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57CF00B-3794-464B-AE07-123AC623560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8804722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0B18517-1692-4F61-92F2-89F9C39CFC9F}"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66342A91-CCEB-4E43-AA79-352B9192655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6516144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D82D8C5-F21E-4A6F-A573-7956E5B909C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5672D17-23E1-4921-A6DD-568D75487978}"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2382601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087DFB5-9130-49F0-BBA6-FDCAB97BB95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DBBE7429-17B2-4147-9A39-F3A479BCF37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0661287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95806B-A1D8-4FA7-884D-16E8CE68BC6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3B982A4-C092-43CD-A5C2-2F4D12D2BEA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0501904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D2EAED1-348B-4A78-ACEE-F5E1CEC0784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A6BE172-674D-41F8-A55D-0AAA447664D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4114184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DD9ED88-720E-44DA-A5D0-E4BBC0D2969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2FD22C2-1159-4680-8BF1-0BEF352F9B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4105770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5C26371-D4D9-4AE8-8E06-F582AF085EC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1EF0FD70-63C9-4870-8564-F280F65F2E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8337061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E613B31-35FB-455A-ADF6-D8874DA6D6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CC287D36-94F6-4E7B-A575-DB61959BB0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2219569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0DC1D29-A351-4209-9FA2-A9A3E01780F2}"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A4D66472-3764-47DD-9B67-0191217B12ED}"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588755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B78DAB0-F129-46FA-B574-119C1DDDE82E}" type="datetimeFigureOut">
              <a:rPr lang="en-US" smtClean="0"/>
              <a:t>11/9/2012</a:t>
            </a:fld>
            <a:endParaRPr lang="en-US"/>
          </a:p>
        </p:txBody>
      </p:sp>
      <p:sp>
        <p:nvSpPr>
          <p:cNvPr id="10" name="Slide Number Placeholder 9"/>
          <p:cNvSpPr>
            <a:spLocks noGrp="1"/>
          </p:cNvSpPr>
          <p:nvPr>
            <p:ph type="sldNum" sz="quarter" idx="16"/>
          </p:nvPr>
        </p:nvSpPr>
        <p:spPr/>
        <p:txBody>
          <a:bodyPr rtlCol="0"/>
          <a:lstStyle/>
          <a:p>
            <a:fld id="{28953DE2-DEA2-4FEA-8E42-FA020BEDA02C}"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68EE244-9E09-407A-8174-EEBDD6E4E286}"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788538B7-03EA-483B-B77D-510993DBEB0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6522708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2C99053-4A0F-4757-9D78-88DC79FC2E33}"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A3FC46E1-6913-4313-822B-FF5AE77E9F2C}"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541618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8C73C7A-CEDA-492F-AAAA-AE2D37C1D69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7D51303C-BBD5-440E-9E2F-9350ED5F2A4F}"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323488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E826E2B-8B58-4530-BAA8-A7A6FB70121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CA16CDB7-2CC3-477D-BFB5-0C6189727DC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1126910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0EC2E9B-17FD-459B-AE09-8D679A7D52F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1D5B011-4040-4C60-8DC7-89BD5E7C724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2888652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95806B-A1D8-4FA7-884D-16E8CE68BC6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3B982A4-C092-43CD-A5C2-2F4D12D2BEA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3336779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D2EAED1-348B-4A78-ACEE-F5E1CEC0784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A6BE172-674D-41F8-A55D-0AAA447664D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0743631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DD9ED88-720E-44DA-A5D0-E4BBC0D2969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2FD22C2-1159-4680-8BF1-0BEF352F9B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8266465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5C26371-D4D9-4AE8-8E06-F582AF085EC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1EF0FD70-63C9-4870-8564-F280F65F2E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7654779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E613B31-35FB-455A-ADF6-D8874DA6D6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CC287D36-94F6-4E7B-A575-DB61959BB0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10048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B78DAB0-F129-46FA-B574-119C1DDDE82E}" type="datetimeFigureOut">
              <a:rPr lang="en-US" smtClean="0"/>
              <a:t>11/9/2012</a:t>
            </a:fld>
            <a:endParaRPr lang="en-US"/>
          </a:p>
        </p:txBody>
      </p:sp>
      <p:sp>
        <p:nvSpPr>
          <p:cNvPr id="12" name="Slide Number Placeholder 11"/>
          <p:cNvSpPr>
            <a:spLocks noGrp="1"/>
          </p:cNvSpPr>
          <p:nvPr>
            <p:ph type="sldNum" sz="quarter" idx="16"/>
          </p:nvPr>
        </p:nvSpPr>
        <p:spPr/>
        <p:txBody>
          <a:bodyPr rtlCol="0"/>
          <a:lstStyle/>
          <a:p>
            <a:fld id="{28953DE2-DEA2-4FEA-8E42-FA020BEDA02C}"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0DC1D29-A351-4209-9FA2-A9A3E01780F2}"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A4D66472-3764-47DD-9B67-0191217B12ED}"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3199548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68EE244-9E09-407A-8174-EEBDD6E4E286}"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788538B7-03EA-483B-B77D-510993DBEB0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7858926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2C99053-4A0F-4757-9D78-88DC79FC2E33}"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A3FC46E1-6913-4313-822B-FF5AE77E9F2C}"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5769993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8C73C7A-CEDA-492F-AAAA-AE2D37C1D69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7D51303C-BBD5-440E-9E2F-9350ED5F2A4F}"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2201649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E826E2B-8B58-4530-BAA8-A7A6FB70121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CA16CDB7-2CC3-477D-BFB5-0C6189727DC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37837516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0EC2E9B-17FD-459B-AE09-8D679A7D52F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1D5B011-4040-4C60-8DC7-89BD5E7C724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7860730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95806B-A1D8-4FA7-884D-16E8CE68BC6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3B982A4-C092-43CD-A5C2-2F4D12D2BEA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6665392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D2EAED1-348B-4A78-ACEE-F5E1CEC0784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A6BE172-674D-41F8-A55D-0AAA447664D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4975130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DD9ED88-720E-44DA-A5D0-E4BBC0D2969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2FD22C2-1159-4680-8BF1-0BEF352F9B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9946131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5C26371-D4D9-4AE8-8E06-F582AF085EC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1EF0FD70-63C9-4870-8564-F280F65F2E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63360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78DAB0-F129-46FA-B574-119C1DDDE82E}" type="datetimeFigureOut">
              <a:rPr lang="en-US" smtClean="0"/>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8953DE2-DEA2-4FEA-8E42-FA020BEDA02C}"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E613B31-35FB-455A-ADF6-D8874DA6D6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CC287D36-94F6-4E7B-A575-DB61959BB0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96600656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0DC1D29-A351-4209-9FA2-A9A3E01780F2}"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A4D66472-3764-47DD-9B67-0191217B12ED}"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1083480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68EE244-9E09-407A-8174-EEBDD6E4E286}"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788538B7-03EA-483B-B77D-510993DBEB0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3699629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2C99053-4A0F-4757-9D78-88DC79FC2E33}"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A3FC46E1-6913-4313-822B-FF5AE77E9F2C}"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008000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8C73C7A-CEDA-492F-AAAA-AE2D37C1D69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7D51303C-BBD5-440E-9E2F-9350ED5F2A4F}"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5063648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E826E2B-8B58-4530-BAA8-A7A6FB70121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CA16CDB7-2CC3-477D-BFB5-0C6189727DC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55610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0EC2E9B-17FD-459B-AE09-8D679A7D52F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1D5B011-4040-4C60-8DC7-89BD5E7C724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4536884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95806B-A1D8-4FA7-884D-16E8CE68BC6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3B982A4-C092-43CD-A5C2-2F4D12D2BEA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8816857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D2EAED1-348B-4A78-ACEE-F5E1CEC0784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A6BE172-674D-41F8-A55D-0AAA447664D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0180186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DD9ED88-720E-44DA-A5D0-E4BBC0D2969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2FD22C2-1159-4680-8BF1-0BEF352F9B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05042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8DAB0-F129-46FA-B574-119C1DDDE82E}" type="datetimeFigureOut">
              <a:rPr lang="en-US" smtClean="0"/>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8953DE2-DEA2-4FEA-8E42-FA020BEDA02C}"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5C26371-D4D9-4AE8-8E06-F582AF085EC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1EF0FD70-63C9-4870-8564-F280F65F2E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1038845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E613B31-35FB-455A-ADF6-D8874DA6D6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CC287D36-94F6-4E7B-A575-DB61959BB0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97906884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0DC1D29-A351-4209-9FA2-A9A3E01780F2}"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A4D66472-3764-47DD-9B67-0191217B12ED}"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817808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68EE244-9E09-407A-8174-EEBDD6E4E286}"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788538B7-03EA-483B-B77D-510993DBEB0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403651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2C99053-4A0F-4757-9D78-88DC79FC2E33}"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A3FC46E1-6913-4313-822B-FF5AE77E9F2C}"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14585418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8C73C7A-CEDA-492F-AAAA-AE2D37C1D69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7D51303C-BBD5-440E-9E2F-9350ED5F2A4F}"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3663032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E826E2B-8B58-4530-BAA8-A7A6FB70121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CA16CDB7-2CC3-477D-BFB5-0C6189727DC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7333139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0EC2E9B-17FD-459B-AE09-8D679A7D52F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1D5B011-4040-4C60-8DC7-89BD5E7C724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12670819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95806B-A1D8-4FA7-884D-16E8CE68BC6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3B982A4-C092-43CD-A5C2-2F4D12D2BEA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65144705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D2EAED1-348B-4A78-ACEE-F5E1CEC0784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A6BE172-674D-41F8-A55D-0AAA447664D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98022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78DAB0-F129-46FA-B574-119C1DDDE82E}"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8953DE2-DEA2-4FEA-8E42-FA020BEDA02C}"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DD9ED88-720E-44DA-A5D0-E4BBC0D2969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2FD22C2-1159-4680-8BF1-0BEF352F9B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87094810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5C26371-D4D9-4AE8-8E06-F582AF085EC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1EF0FD70-63C9-4870-8564-F280F65F2E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58627440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E613B31-35FB-455A-ADF6-D8874DA6D6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CC287D36-94F6-4E7B-A575-DB61959BB0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7319526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0DC1D29-A351-4209-9FA2-A9A3E01780F2}"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A4D66472-3764-47DD-9B67-0191217B12ED}"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13076200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68EE244-9E09-407A-8174-EEBDD6E4E286}"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788538B7-03EA-483B-B77D-510993DBEB0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3018339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2C99053-4A0F-4757-9D78-88DC79FC2E33}"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A3FC46E1-6913-4313-822B-FF5AE77E9F2C}"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63064356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8C73C7A-CEDA-492F-AAAA-AE2D37C1D69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7D51303C-BBD5-440E-9E2F-9350ED5F2A4F}"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25976498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E826E2B-8B58-4530-BAA8-A7A6FB70121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CA16CDB7-2CC3-477D-BFB5-0C6189727DC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34159285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0EC2E9B-17FD-459B-AE09-8D679A7D52F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1D5B011-4040-4C60-8DC7-89BD5E7C724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01538216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95806B-A1D8-4FA7-884D-16E8CE68BC6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3B982A4-C092-43CD-A5C2-2F4D12D2BEA7}"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97340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B78DAB0-F129-46FA-B574-119C1DDDE82E}" type="datetimeFigureOut">
              <a:rPr lang="en-US" smtClean="0"/>
              <a:t>11/9/2012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8953DE2-DEA2-4FEA-8E42-FA020BEDA02C}"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D2EAED1-348B-4A78-ACEE-F5E1CEC0784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A6BE172-674D-41F8-A55D-0AAA447664D2}"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6795309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DD9ED88-720E-44DA-A5D0-E4BBC0D2969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2FD22C2-1159-4680-8BF1-0BEF352F9BAA}"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1105801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5C26371-D4D9-4AE8-8E06-F582AF085EC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1EF0FD70-63C9-4870-8564-F280F65F2E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7295104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E613B31-35FB-455A-ADF6-D8874DA6D6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CC287D36-94F6-4E7B-A575-DB61959BB08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41477634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0DC1D29-A351-4209-9FA2-A9A3E01780F2}"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A4D66472-3764-47DD-9B67-0191217B12ED}"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865763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68EE244-9E09-407A-8174-EEBDD6E4E286}"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788538B7-03EA-483B-B77D-510993DBEB0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91185440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2C99053-4A0F-4757-9D78-88DC79FC2E33}"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A3FC46E1-6913-4313-822B-FF5AE77E9F2C}"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66853653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8C73C7A-CEDA-492F-AAAA-AE2D37C1D69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7D51303C-BBD5-440E-9E2F-9350ED5F2A4F}"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295890353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E826E2B-8B58-4530-BAA8-A7A6FB70121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CA16CDB7-2CC3-477D-BFB5-0C6189727DC9}"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50796277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0EC2E9B-17FD-459B-AE09-8D679A7D52F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1D5B011-4040-4C60-8DC7-89BD5E7C7243}"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613459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B78DAB0-F129-46FA-B574-119C1DDDE82E}" type="datetimeFigureOut">
              <a:rPr lang="en-US" smtClean="0"/>
              <a:t>11/9/2012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8953DE2-DEA2-4FEA-8E42-FA020BEDA0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65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115F7A59-005D-4FF0-9876-619A54C9CE3B}"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57C5E390-7166-4A42-83B0-66419240AA30}"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2943482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115F7A59-005D-4FF0-9876-619A54C9CE3B}"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57C5E390-7166-4A42-83B0-66419240AA30}"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316885751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E0397C8E-B4F3-49CE-B629-20D124ECDBC2}"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B235574E-B42E-447A-B2FC-18D1062ED90E}"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81511601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E0397C8E-B4F3-49CE-B629-20D124ECDBC2}"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B235574E-B42E-447A-B2FC-18D1062ED90E}"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36189400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E0397C8E-B4F3-49CE-B629-20D124ECDBC2}"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B235574E-B42E-447A-B2FC-18D1062ED90E}"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75654682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E0397C8E-B4F3-49CE-B629-20D124ECDBC2}"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B235574E-B42E-447A-B2FC-18D1062ED90E}"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407380024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E0397C8E-B4F3-49CE-B629-20D124ECDBC2}"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B235574E-B42E-447A-B2FC-18D1062ED90E}"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124835849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defRPr>
            </a:lvl1pPr>
          </a:lstStyle>
          <a:p>
            <a:pPr>
              <a:defRPr/>
            </a:pPr>
            <a:fld id="{E0397C8E-B4F3-49CE-B629-20D124ECDBC2}"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defRPr>
            </a:lvl1pPr>
          </a:lstStyle>
          <a:p>
            <a:pPr>
              <a:defRPr/>
            </a:pPr>
            <a:fld id="{B235574E-B42E-447A-B2FC-18D1062ED90E}" type="datetimeFigureOut">
              <a:rPr lang="en-US">
                <a:solidFill>
                  <a:srgbClr val="DFDCB7"/>
                </a:solidFill>
              </a:rPr>
              <a:pPr>
                <a:defRPr/>
              </a:pPr>
              <a:t>11/9/2012</a:t>
            </a:fld>
            <a:endParaRPr lang="en-US">
              <a:solidFill>
                <a:srgbClr val="DFDCB7"/>
              </a:solidFill>
            </a:endParaRPr>
          </a:p>
        </p:txBody>
      </p:sp>
    </p:spTree>
    <p:extLst>
      <p:ext uri="{BB962C8B-B14F-4D97-AF65-F5344CB8AC3E}">
        <p14:creationId xmlns:p14="http://schemas.microsoft.com/office/powerpoint/2010/main" val="95795114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i.gov/focusschools" TargetMode="External"/><Relationship Id="rId2" Type="http://schemas.openxmlformats.org/officeDocument/2006/relationships/hyperlink" Target="http://www.mi.gov/priorityschools" TargetMode="External"/><Relationship Id="rId1" Type="http://schemas.openxmlformats.org/officeDocument/2006/relationships/slideLayout" Target="../slideLayouts/slideLayout2.xml"/><Relationship Id="rId6" Type="http://schemas.openxmlformats.org/officeDocument/2006/relationships/hyperlink" Target="http://www.mi.gov/schoolreportcard" TargetMode="External"/><Relationship Id="rId5" Type="http://schemas.openxmlformats.org/officeDocument/2006/relationships/hyperlink" Target="http://www.mi.gov/ttb" TargetMode="External"/><Relationship Id="rId4" Type="http://schemas.openxmlformats.org/officeDocument/2006/relationships/hyperlink" Target="http://www.mi.gov/rewardschool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Excel_Chart1.xls"/><Relationship Id="rId2" Type="http://schemas.openxmlformats.org/officeDocument/2006/relationships/slideLayout" Target="../slideLayouts/slideLayout90.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9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ESEA Flexibility, top to bottom and </a:t>
            </a:r>
            <a:r>
              <a:rPr lang="en-US" dirty="0" err="1" smtClean="0"/>
              <a:t>ayp</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7327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990600"/>
          </a:xfrm>
        </p:spPr>
        <p:txBody>
          <a:bodyPr rtlCol="0">
            <a:normAutofit/>
          </a:bodyPr>
          <a:lstStyle/>
          <a:p>
            <a:pPr>
              <a:defRPr/>
            </a:pPr>
            <a:r>
              <a:rPr lang="en-US" sz="3600" dirty="0"/>
              <a:t>How Is the Top to Bottom Ranking Calculated</a:t>
            </a:r>
            <a:endParaRPr lang="en-US" sz="3600" dirty="0" smtClean="0">
              <a:solidFill>
                <a:schemeClr val="accent6">
                  <a:lumMod val="50000"/>
                </a:schemeClr>
              </a:solidFill>
            </a:endParaRPr>
          </a:p>
        </p:txBody>
      </p:sp>
      <p:sp>
        <p:nvSpPr>
          <p:cNvPr id="28674" name="Content Placeholder 2"/>
          <p:cNvSpPr>
            <a:spLocks noGrp="1"/>
          </p:cNvSpPr>
          <p:nvPr>
            <p:ph idx="1"/>
          </p:nvPr>
        </p:nvSpPr>
        <p:spPr>
          <a:xfrm>
            <a:off x="152401" y="1600200"/>
            <a:ext cx="8991600" cy="5050273"/>
          </a:xfrm>
        </p:spPr>
        <p:txBody>
          <a:bodyPr/>
          <a:lstStyle/>
          <a:p>
            <a:pPr eaLnBrk="1" hangingPunct="1"/>
            <a:r>
              <a:rPr lang="en-US" sz="2400" dirty="0" smtClean="0">
                <a:ea typeface="ＭＳ Ｐゴシック" charset="-128"/>
              </a:rPr>
              <a:t>Calculating an overall ranking for a school with a graduation rate</a:t>
            </a:r>
          </a:p>
          <a:p>
            <a:pPr lvl="1" eaLnBrk="1" hangingPunct="1"/>
            <a:endParaRPr lang="en-US" sz="2000" dirty="0" smtClean="0">
              <a:ea typeface="ＭＳ Ｐゴシック" charset="-128"/>
            </a:endParaRPr>
          </a:p>
        </p:txBody>
      </p:sp>
      <p:sp>
        <p:nvSpPr>
          <p:cNvPr id="4" name="Rectangle 3"/>
          <p:cNvSpPr/>
          <p:nvPr/>
        </p:nvSpPr>
        <p:spPr>
          <a:xfrm>
            <a:off x="381000" y="2375336"/>
            <a:ext cx="8382000" cy="4275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533400" y="5791200"/>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Graduation Rate </a:t>
            </a:r>
            <a:r>
              <a:rPr lang="en-US" sz="1400" b="1" dirty="0" err="1" smtClean="0">
                <a:solidFill>
                  <a:schemeClr val="bg1"/>
                </a:solidFill>
              </a:rPr>
              <a:t>Std</a:t>
            </a:r>
            <a:r>
              <a:rPr lang="en-US" sz="1400" b="1" dirty="0" smtClean="0">
                <a:solidFill>
                  <a:schemeClr val="bg1"/>
                </a:solidFill>
              </a:rPr>
              <a:t> Index</a:t>
            </a:r>
            <a:endParaRPr lang="en-US" sz="1400" b="1" dirty="0">
              <a:solidFill>
                <a:schemeClr val="bg1"/>
              </a:solidFill>
            </a:endParaRPr>
          </a:p>
        </p:txBody>
      </p:sp>
      <p:sp>
        <p:nvSpPr>
          <p:cNvPr id="36" name="Rectangle 35"/>
          <p:cNvSpPr/>
          <p:nvPr/>
        </p:nvSpPr>
        <p:spPr>
          <a:xfrm>
            <a:off x="533400" y="2438400"/>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Mathematics </a:t>
            </a:r>
            <a:r>
              <a:rPr lang="en-US" sz="1400" b="1" dirty="0" err="1" smtClean="0">
                <a:solidFill>
                  <a:schemeClr val="bg1"/>
                </a:solidFill>
              </a:rPr>
              <a:t>Std</a:t>
            </a:r>
            <a:r>
              <a:rPr lang="en-US" sz="1400" b="1" dirty="0" smtClean="0">
                <a:solidFill>
                  <a:schemeClr val="bg1"/>
                </a:solidFill>
              </a:rPr>
              <a:t> Index</a:t>
            </a:r>
            <a:endParaRPr lang="en-US" sz="1400" b="1" dirty="0">
              <a:solidFill>
                <a:schemeClr val="bg1"/>
              </a:solidFill>
            </a:endParaRPr>
          </a:p>
        </p:txBody>
      </p:sp>
      <p:sp>
        <p:nvSpPr>
          <p:cNvPr id="37" name="Rectangle 36"/>
          <p:cNvSpPr/>
          <p:nvPr/>
        </p:nvSpPr>
        <p:spPr>
          <a:xfrm>
            <a:off x="533400" y="3108325"/>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Reading </a:t>
            </a:r>
            <a:r>
              <a:rPr lang="en-US" sz="1400" b="1" dirty="0" err="1" smtClean="0">
                <a:solidFill>
                  <a:schemeClr val="bg1"/>
                </a:solidFill>
              </a:rPr>
              <a:t>Std</a:t>
            </a:r>
            <a:r>
              <a:rPr lang="en-US" sz="1400" b="1" dirty="0" smtClean="0">
                <a:solidFill>
                  <a:schemeClr val="bg1"/>
                </a:solidFill>
              </a:rPr>
              <a:t> Index</a:t>
            </a:r>
            <a:endParaRPr lang="en-US" sz="1400" b="1" dirty="0">
              <a:solidFill>
                <a:schemeClr val="bg1"/>
              </a:solidFill>
            </a:endParaRPr>
          </a:p>
        </p:txBody>
      </p:sp>
      <p:sp>
        <p:nvSpPr>
          <p:cNvPr id="38" name="Rectangle 37"/>
          <p:cNvSpPr/>
          <p:nvPr/>
        </p:nvSpPr>
        <p:spPr>
          <a:xfrm>
            <a:off x="549275" y="3779838"/>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Science </a:t>
            </a:r>
            <a:r>
              <a:rPr lang="en-US" sz="1400" b="1" dirty="0" err="1" smtClean="0">
                <a:solidFill>
                  <a:schemeClr val="bg1"/>
                </a:solidFill>
              </a:rPr>
              <a:t>Std</a:t>
            </a:r>
            <a:r>
              <a:rPr lang="en-US" sz="1400" b="1" dirty="0" smtClean="0">
                <a:solidFill>
                  <a:schemeClr val="bg1"/>
                </a:solidFill>
              </a:rPr>
              <a:t> Index</a:t>
            </a:r>
            <a:endParaRPr lang="en-US" sz="1400" b="1" dirty="0">
              <a:solidFill>
                <a:schemeClr val="bg1"/>
              </a:solidFill>
            </a:endParaRPr>
          </a:p>
        </p:txBody>
      </p:sp>
      <p:sp>
        <p:nvSpPr>
          <p:cNvPr id="39" name="Rectangle 38"/>
          <p:cNvSpPr/>
          <p:nvPr/>
        </p:nvSpPr>
        <p:spPr>
          <a:xfrm>
            <a:off x="549275" y="4449763"/>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Social Studies </a:t>
            </a:r>
            <a:r>
              <a:rPr lang="en-US" sz="1400" b="1" dirty="0" err="1" smtClean="0">
                <a:solidFill>
                  <a:schemeClr val="bg1"/>
                </a:solidFill>
              </a:rPr>
              <a:t>Std</a:t>
            </a:r>
            <a:r>
              <a:rPr lang="en-US" sz="1400" b="1" dirty="0" smtClean="0">
                <a:solidFill>
                  <a:schemeClr val="bg1"/>
                </a:solidFill>
              </a:rPr>
              <a:t> Index</a:t>
            </a:r>
            <a:endParaRPr lang="en-US" sz="1400" b="1" dirty="0">
              <a:solidFill>
                <a:schemeClr val="bg1"/>
              </a:solidFill>
            </a:endParaRPr>
          </a:p>
        </p:txBody>
      </p:sp>
      <p:sp>
        <p:nvSpPr>
          <p:cNvPr id="40" name="Rectangle 39"/>
          <p:cNvSpPr/>
          <p:nvPr/>
        </p:nvSpPr>
        <p:spPr>
          <a:xfrm>
            <a:off x="549275" y="5121275"/>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Writing </a:t>
            </a:r>
            <a:r>
              <a:rPr lang="en-US" sz="1400" b="1" dirty="0" err="1" smtClean="0">
                <a:solidFill>
                  <a:schemeClr val="bg1"/>
                </a:solidFill>
              </a:rPr>
              <a:t>Std</a:t>
            </a:r>
            <a:r>
              <a:rPr lang="en-US" sz="1400" b="1" dirty="0" smtClean="0">
                <a:solidFill>
                  <a:schemeClr val="bg1"/>
                </a:solidFill>
              </a:rPr>
              <a:t> Index</a:t>
            </a:r>
            <a:endParaRPr lang="en-US" sz="1400" b="1" dirty="0">
              <a:solidFill>
                <a:schemeClr val="bg1"/>
              </a:solidFill>
            </a:endParaRPr>
          </a:p>
        </p:txBody>
      </p:sp>
      <p:sp>
        <p:nvSpPr>
          <p:cNvPr id="41" name="Rectangle 40"/>
          <p:cNvSpPr/>
          <p:nvPr/>
        </p:nvSpPr>
        <p:spPr>
          <a:xfrm>
            <a:off x="3544888" y="3778250"/>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Overall </a:t>
            </a:r>
            <a:r>
              <a:rPr lang="en-US" sz="1400" b="1" dirty="0" smtClean="0">
                <a:solidFill>
                  <a:schemeClr val="bg1"/>
                </a:solidFill>
              </a:rPr>
              <a:t>Standardized School </a:t>
            </a:r>
            <a:r>
              <a:rPr lang="en-US" sz="1400" b="1" dirty="0">
                <a:solidFill>
                  <a:schemeClr val="bg1"/>
                </a:solidFill>
              </a:rPr>
              <a:t>Index</a:t>
            </a:r>
          </a:p>
        </p:txBody>
      </p:sp>
      <p:cxnSp>
        <p:nvCxnSpPr>
          <p:cNvPr id="42" name="Elbow Connector 41"/>
          <p:cNvCxnSpPr>
            <a:stCxn id="36" idx="3"/>
            <a:endCxn id="41" idx="0"/>
          </p:cNvCxnSpPr>
          <p:nvPr/>
        </p:nvCxnSpPr>
        <p:spPr>
          <a:xfrm>
            <a:off x="2587625" y="2705100"/>
            <a:ext cx="1984375" cy="1073150"/>
          </a:xfrm>
          <a:prstGeom prst="bentConnector2">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37" idx="3"/>
            <a:endCxn id="41" idx="0"/>
          </p:cNvCxnSpPr>
          <p:nvPr/>
        </p:nvCxnSpPr>
        <p:spPr>
          <a:xfrm>
            <a:off x="2587625" y="3375025"/>
            <a:ext cx="1984375" cy="403225"/>
          </a:xfrm>
          <a:prstGeom prst="bentConnector2">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38" idx="3"/>
            <a:endCxn id="41" idx="1"/>
          </p:cNvCxnSpPr>
          <p:nvPr/>
        </p:nvCxnSpPr>
        <p:spPr>
          <a:xfrm flipV="1">
            <a:off x="2603500" y="4044950"/>
            <a:ext cx="941388" cy="1588"/>
          </a:xfrm>
          <a:prstGeom prst="bentConnector3">
            <a:avLst>
              <a:gd name="adj1" fmla="val 50000"/>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39" idx="3"/>
            <a:endCxn id="41" idx="2"/>
          </p:cNvCxnSpPr>
          <p:nvPr/>
        </p:nvCxnSpPr>
        <p:spPr>
          <a:xfrm flipV="1">
            <a:off x="2603500" y="4311650"/>
            <a:ext cx="1968500" cy="404813"/>
          </a:xfrm>
          <a:prstGeom prst="bentConnector2">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40" idx="3"/>
            <a:endCxn id="41" idx="2"/>
          </p:cNvCxnSpPr>
          <p:nvPr/>
        </p:nvCxnSpPr>
        <p:spPr>
          <a:xfrm flipV="1">
            <a:off x="2603500" y="4311650"/>
            <a:ext cx="1968500" cy="1076325"/>
          </a:xfrm>
          <a:prstGeom prst="bentConnector2">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29" idx="3"/>
            <a:endCxn id="41" idx="2"/>
          </p:cNvCxnSpPr>
          <p:nvPr/>
        </p:nvCxnSpPr>
        <p:spPr>
          <a:xfrm flipV="1">
            <a:off x="2587625" y="4311650"/>
            <a:ext cx="1984375" cy="1746250"/>
          </a:xfrm>
          <a:prstGeom prst="bentConnector2">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071813" y="2520950"/>
            <a:ext cx="515937" cy="307975"/>
          </a:xfrm>
          <a:prstGeom prst="rect">
            <a:avLst/>
          </a:prstGeom>
          <a:solidFill>
            <a:schemeClr val="bg1"/>
          </a:solidFill>
        </p:spPr>
        <p:txBody>
          <a:bodyPr>
            <a:spAutoFit/>
          </a:bodyPr>
          <a:lstStyle/>
          <a:p>
            <a:pPr algn="ctr" fontAlgn="auto">
              <a:spcBef>
                <a:spcPts val="0"/>
              </a:spcBef>
              <a:spcAft>
                <a:spcPts val="0"/>
              </a:spcAft>
              <a:defRPr/>
            </a:pPr>
            <a:r>
              <a:rPr lang="en-US" sz="1400" dirty="0">
                <a:solidFill>
                  <a:schemeClr val="accent6">
                    <a:lumMod val="50000"/>
                  </a:schemeClr>
                </a:solidFill>
                <a:latin typeface="+mn-lt"/>
                <a:ea typeface="+mn-ea"/>
              </a:rPr>
              <a:t>18%</a:t>
            </a:r>
          </a:p>
        </p:txBody>
      </p:sp>
      <p:sp>
        <p:nvSpPr>
          <p:cNvPr id="67" name="TextBox 66"/>
          <p:cNvSpPr txBox="1"/>
          <p:nvPr/>
        </p:nvSpPr>
        <p:spPr>
          <a:xfrm>
            <a:off x="2935288" y="3221038"/>
            <a:ext cx="517525" cy="307975"/>
          </a:xfrm>
          <a:prstGeom prst="rect">
            <a:avLst/>
          </a:prstGeom>
          <a:solidFill>
            <a:schemeClr val="bg1"/>
          </a:solidFill>
        </p:spPr>
        <p:txBody>
          <a:bodyPr>
            <a:spAutoFit/>
          </a:bodyPr>
          <a:lstStyle/>
          <a:p>
            <a:pPr algn="ctr" fontAlgn="auto">
              <a:spcBef>
                <a:spcPts val="0"/>
              </a:spcBef>
              <a:spcAft>
                <a:spcPts val="0"/>
              </a:spcAft>
              <a:defRPr/>
            </a:pPr>
            <a:r>
              <a:rPr lang="en-US" sz="1400" dirty="0">
                <a:solidFill>
                  <a:schemeClr val="accent6">
                    <a:lumMod val="50000"/>
                  </a:schemeClr>
                </a:solidFill>
                <a:latin typeface="+mn-lt"/>
                <a:ea typeface="+mn-ea"/>
              </a:rPr>
              <a:t>18%</a:t>
            </a:r>
          </a:p>
        </p:txBody>
      </p:sp>
      <p:sp>
        <p:nvSpPr>
          <p:cNvPr id="68" name="TextBox 67"/>
          <p:cNvSpPr txBox="1"/>
          <p:nvPr/>
        </p:nvSpPr>
        <p:spPr>
          <a:xfrm>
            <a:off x="2816225" y="3890963"/>
            <a:ext cx="515938" cy="307975"/>
          </a:xfrm>
          <a:prstGeom prst="rect">
            <a:avLst/>
          </a:prstGeom>
          <a:solidFill>
            <a:schemeClr val="bg1"/>
          </a:solidFill>
        </p:spPr>
        <p:txBody>
          <a:bodyPr>
            <a:spAutoFit/>
          </a:bodyPr>
          <a:lstStyle/>
          <a:p>
            <a:pPr algn="ctr" fontAlgn="auto">
              <a:spcBef>
                <a:spcPts val="0"/>
              </a:spcBef>
              <a:spcAft>
                <a:spcPts val="0"/>
              </a:spcAft>
              <a:defRPr/>
            </a:pPr>
            <a:r>
              <a:rPr lang="en-US" sz="1400" dirty="0">
                <a:solidFill>
                  <a:schemeClr val="accent6">
                    <a:lumMod val="50000"/>
                  </a:schemeClr>
                </a:solidFill>
                <a:latin typeface="+mn-lt"/>
                <a:ea typeface="+mn-ea"/>
              </a:rPr>
              <a:t>18%</a:t>
            </a:r>
          </a:p>
        </p:txBody>
      </p:sp>
      <p:sp>
        <p:nvSpPr>
          <p:cNvPr id="69" name="TextBox 68"/>
          <p:cNvSpPr txBox="1"/>
          <p:nvPr/>
        </p:nvSpPr>
        <p:spPr>
          <a:xfrm>
            <a:off x="2941638" y="4568825"/>
            <a:ext cx="517525" cy="307975"/>
          </a:xfrm>
          <a:prstGeom prst="rect">
            <a:avLst/>
          </a:prstGeom>
          <a:solidFill>
            <a:schemeClr val="bg1"/>
          </a:solidFill>
        </p:spPr>
        <p:txBody>
          <a:bodyPr>
            <a:spAutoFit/>
          </a:bodyPr>
          <a:lstStyle/>
          <a:p>
            <a:pPr algn="ctr" fontAlgn="auto">
              <a:spcBef>
                <a:spcPts val="0"/>
              </a:spcBef>
              <a:spcAft>
                <a:spcPts val="0"/>
              </a:spcAft>
              <a:defRPr/>
            </a:pPr>
            <a:r>
              <a:rPr lang="en-US" sz="1400" dirty="0">
                <a:solidFill>
                  <a:schemeClr val="accent6">
                    <a:lumMod val="50000"/>
                  </a:schemeClr>
                </a:solidFill>
                <a:latin typeface="+mn-lt"/>
                <a:ea typeface="+mn-ea"/>
              </a:rPr>
              <a:t>18%</a:t>
            </a:r>
          </a:p>
        </p:txBody>
      </p:sp>
      <p:sp>
        <p:nvSpPr>
          <p:cNvPr id="70" name="TextBox 69"/>
          <p:cNvSpPr txBox="1"/>
          <p:nvPr/>
        </p:nvSpPr>
        <p:spPr>
          <a:xfrm>
            <a:off x="3063875" y="5254625"/>
            <a:ext cx="517525" cy="307975"/>
          </a:xfrm>
          <a:prstGeom prst="rect">
            <a:avLst/>
          </a:prstGeom>
          <a:solidFill>
            <a:schemeClr val="bg1"/>
          </a:solidFill>
        </p:spPr>
        <p:txBody>
          <a:bodyPr>
            <a:spAutoFit/>
          </a:bodyPr>
          <a:lstStyle/>
          <a:p>
            <a:pPr algn="ctr" fontAlgn="auto">
              <a:spcBef>
                <a:spcPts val="0"/>
              </a:spcBef>
              <a:spcAft>
                <a:spcPts val="0"/>
              </a:spcAft>
              <a:defRPr/>
            </a:pPr>
            <a:r>
              <a:rPr lang="en-US" sz="1400" dirty="0">
                <a:solidFill>
                  <a:schemeClr val="accent6">
                    <a:lumMod val="50000"/>
                  </a:schemeClr>
                </a:solidFill>
                <a:latin typeface="+mn-lt"/>
                <a:ea typeface="+mn-ea"/>
              </a:rPr>
              <a:t>18%</a:t>
            </a:r>
          </a:p>
        </p:txBody>
      </p:sp>
      <p:sp>
        <p:nvSpPr>
          <p:cNvPr id="71" name="TextBox 70"/>
          <p:cNvSpPr txBox="1"/>
          <p:nvPr/>
        </p:nvSpPr>
        <p:spPr>
          <a:xfrm>
            <a:off x="3216275" y="5900738"/>
            <a:ext cx="517525" cy="307975"/>
          </a:xfrm>
          <a:prstGeom prst="rect">
            <a:avLst/>
          </a:prstGeom>
          <a:solidFill>
            <a:schemeClr val="bg1"/>
          </a:solidFill>
        </p:spPr>
        <p:txBody>
          <a:bodyPr>
            <a:spAutoFit/>
          </a:bodyPr>
          <a:lstStyle/>
          <a:p>
            <a:pPr algn="ctr" fontAlgn="auto">
              <a:spcBef>
                <a:spcPts val="0"/>
              </a:spcBef>
              <a:spcAft>
                <a:spcPts val="0"/>
              </a:spcAft>
              <a:defRPr/>
            </a:pPr>
            <a:r>
              <a:rPr lang="en-US" sz="1400" dirty="0">
                <a:solidFill>
                  <a:schemeClr val="accent6">
                    <a:lumMod val="50000"/>
                  </a:schemeClr>
                </a:solidFill>
                <a:latin typeface="+mn-lt"/>
                <a:ea typeface="+mn-ea"/>
              </a:rPr>
              <a:t>10%</a:t>
            </a:r>
          </a:p>
        </p:txBody>
      </p:sp>
      <p:sp>
        <p:nvSpPr>
          <p:cNvPr id="78" name="Rectangle 77"/>
          <p:cNvSpPr/>
          <p:nvPr/>
        </p:nvSpPr>
        <p:spPr>
          <a:xfrm>
            <a:off x="6556375" y="3778250"/>
            <a:ext cx="2054225" cy="5334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Overall School Percentile Rank</a:t>
            </a:r>
          </a:p>
        </p:txBody>
      </p:sp>
      <p:cxnSp>
        <p:nvCxnSpPr>
          <p:cNvPr id="79" name="Straight Arrow Connector 78"/>
          <p:cNvCxnSpPr>
            <a:stCxn id="41" idx="3"/>
            <a:endCxn id="78" idx="1"/>
          </p:cNvCxnSpPr>
          <p:nvPr/>
        </p:nvCxnSpPr>
        <p:spPr>
          <a:xfrm flipV="1">
            <a:off x="5599113" y="4044950"/>
            <a:ext cx="957262" cy="0"/>
          </a:xfrm>
          <a:prstGeom prst="straightConnector1">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54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New webpages!!</a:t>
            </a:r>
            <a:endParaRPr lang="en-US"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a:bodyPr>
          <a:lstStyle/>
          <a:p>
            <a:pPr marL="448056" indent="-384048" eaLnBrk="1" fontAlgn="auto" hangingPunct="1">
              <a:spcAft>
                <a:spcPts val="0"/>
              </a:spcAft>
              <a:buFont typeface="Wingdings 2"/>
              <a:buChar char=""/>
              <a:defRPr/>
            </a:pPr>
            <a:r>
              <a:rPr lang="en-US" dirty="0" smtClean="0">
                <a:hlinkClick r:id="rId2"/>
              </a:rPr>
              <a:t>www.mi.gov/priorityschools</a:t>
            </a:r>
            <a:endParaRPr lang="en-US" dirty="0" smtClean="0"/>
          </a:p>
          <a:p>
            <a:pPr marL="448056" indent="-384048" eaLnBrk="1" fontAlgn="auto" hangingPunct="1">
              <a:spcAft>
                <a:spcPts val="0"/>
              </a:spcAft>
              <a:buFont typeface="Wingdings 2"/>
              <a:buChar char=""/>
              <a:defRPr/>
            </a:pPr>
            <a:r>
              <a:rPr lang="en-US" dirty="0" smtClean="0">
                <a:hlinkClick r:id="rId3"/>
              </a:rPr>
              <a:t>www.mi.gov/focusschools</a:t>
            </a:r>
            <a:endParaRPr lang="en-US" dirty="0" smtClean="0"/>
          </a:p>
          <a:p>
            <a:pPr marL="448056" indent="-384048" eaLnBrk="1" fontAlgn="auto" hangingPunct="1">
              <a:spcAft>
                <a:spcPts val="0"/>
              </a:spcAft>
              <a:buFont typeface="Wingdings 2"/>
              <a:buChar char=""/>
              <a:defRPr/>
            </a:pPr>
            <a:r>
              <a:rPr lang="en-US" dirty="0" smtClean="0">
                <a:hlinkClick r:id="rId4"/>
              </a:rPr>
              <a:t>www.mi.gov/rewardschools</a:t>
            </a:r>
            <a:endParaRPr lang="en-US" dirty="0" smtClean="0"/>
          </a:p>
          <a:p>
            <a:pPr marL="448056" indent="-384048" eaLnBrk="1" fontAlgn="auto" hangingPunct="1">
              <a:spcAft>
                <a:spcPts val="0"/>
              </a:spcAft>
              <a:buFont typeface="Wingdings 2"/>
              <a:buChar char=""/>
              <a:defRPr/>
            </a:pPr>
            <a:r>
              <a:rPr lang="en-US" dirty="0" smtClean="0">
                <a:hlinkClick r:id="rId5"/>
              </a:rPr>
              <a:t>www.mi.gov/ttb</a:t>
            </a:r>
            <a:r>
              <a:rPr lang="en-US" dirty="0" smtClean="0"/>
              <a:t> (Top to Bottom)</a:t>
            </a:r>
          </a:p>
          <a:p>
            <a:pPr marL="448056" indent="-384048" eaLnBrk="1" fontAlgn="auto" hangingPunct="1">
              <a:spcAft>
                <a:spcPts val="0"/>
              </a:spcAft>
              <a:buFont typeface="Wingdings 2"/>
              <a:buChar char=""/>
              <a:defRPr/>
            </a:pPr>
            <a:r>
              <a:rPr lang="en-US" dirty="0" smtClean="0">
                <a:hlinkClick r:id="rId6"/>
              </a:rPr>
              <a:t>www.mi.gov/schoolreportcard</a:t>
            </a:r>
            <a:r>
              <a:rPr lang="en-US" dirty="0" smtClean="0"/>
              <a:t>  (AYP and </a:t>
            </a:r>
            <a:r>
              <a:rPr lang="en-US" dirty="0" err="1" smtClean="0"/>
              <a:t>EdYes</a:t>
            </a:r>
            <a:r>
              <a:rPr lang="en-US" dirty="0" smtClean="0"/>
              <a:t>!)</a:t>
            </a:r>
            <a:endParaRPr lang="en-US" dirty="0"/>
          </a:p>
        </p:txBody>
      </p:sp>
    </p:spTree>
    <p:extLst>
      <p:ext uri="{BB962C8B-B14F-4D97-AF65-F5344CB8AC3E}">
        <p14:creationId xmlns:p14="http://schemas.microsoft.com/office/powerpoint/2010/main" val="386788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sz="4800" dirty="0" smtClean="0"/>
              <a:t>Accountability </a:t>
            </a:r>
            <a:r>
              <a:rPr lang="en-US" sz="4800" dirty="0" smtClean="0"/>
              <a:t>Scorecards (new AYP)</a:t>
            </a:r>
            <a:endParaRPr lang="en-US" sz="4800" dirty="0"/>
          </a:p>
        </p:txBody>
      </p:sp>
      <p:pic>
        <p:nvPicPr>
          <p:cNvPr id="2052" name="Picture 5" descr="C:\Documents and Settings\gleasonm\Local Settings\Temporary Internet Files\Content.IE5\NQ06084X\MC9000300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365346">
            <a:off x="6233233" y="747036"/>
            <a:ext cx="1520825"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929313"/>
            <a:ext cx="15240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6498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Overview</a:t>
            </a:r>
            <a:endParaRPr lang="en-US" dirty="0"/>
          </a:p>
        </p:txBody>
      </p:sp>
      <p:sp>
        <p:nvSpPr>
          <p:cNvPr id="3075" name="Content Placeholder 2"/>
          <p:cNvSpPr>
            <a:spLocks noGrp="1"/>
          </p:cNvSpPr>
          <p:nvPr>
            <p:ph idx="1"/>
          </p:nvPr>
        </p:nvSpPr>
        <p:spPr>
          <a:xfrm>
            <a:off x="457200" y="1371600"/>
            <a:ext cx="7620000" cy="4800600"/>
          </a:xfrm>
        </p:spPr>
        <p:txBody>
          <a:bodyPr/>
          <a:lstStyle/>
          <a:p>
            <a:pPr eaLnBrk="1" hangingPunct="1">
              <a:defRPr/>
            </a:pPr>
            <a:r>
              <a:rPr lang="en-US" dirty="0" smtClean="0"/>
              <a:t>Two “levels” of Accountability Scorecards:</a:t>
            </a:r>
          </a:p>
          <a:p>
            <a:pPr marL="776288" lvl="2" indent="0" eaLnBrk="1" hangingPunct="1">
              <a:buFont typeface="Arial" charset="0"/>
              <a:buNone/>
              <a:defRPr/>
            </a:pPr>
            <a:r>
              <a:rPr lang="en-US" dirty="0" smtClean="0"/>
              <a:t>		</a:t>
            </a:r>
            <a:r>
              <a:rPr lang="en-US" b="1" i="1" dirty="0" smtClean="0"/>
              <a:t>District</a:t>
            </a:r>
            <a:r>
              <a:rPr lang="en-US" b="1" dirty="0" smtClean="0"/>
              <a:t> </a:t>
            </a:r>
            <a:r>
              <a:rPr lang="en-US" dirty="0" smtClean="0"/>
              <a:t>Scorecards &amp; </a:t>
            </a:r>
            <a:r>
              <a:rPr lang="en-US" b="1" i="1" dirty="0" smtClean="0"/>
              <a:t>School</a:t>
            </a:r>
            <a:r>
              <a:rPr lang="en-US" b="1" dirty="0" smtClean="0"/>
              <a:t> </a:t>
            </a:r>
            <a:r>
              <a:rPr lang="en-US" dirty="0" smtClean="0"/>
              <a:t>Scorecards</a:t>
            </a:r>
          </a:p>
          <a:p>
            <a:pPr marL="776288" lvl="2" indent="0" eaLnBrk="1" hangingPunct="1">
              <a:buFont typeface="Arial" charset="0"/>
              <a:buNone/>
              <a:defRPr/>
            </a:pPr>
            <a:endParaRPr lang="en-US" sz="1100" dirty="0" smtClean="0"/>
          </a:p>
          <a:p>
            <a:pPr eaLnBrk="1" hangingPunct="1">
              <a:defRPr/>
            </a:pPr>
            <a:r>
              <a:rPr lang="en-US" dirty="0" smtClean="0"/>
              <a:t>Scorecards will use a color coding system (</a:t>
            </a:r>
            <a:r>
              <a:rPr lang="en-US" dirty="0" smtClean="0">
                <a:solidFill>
                  <a:srgbClr val="00B050"/>
                </a:solidFill>
              </a:rPr>
              <a:t>green</a:t>
            </a:r>
            <a:r>
              <a:rPr lang="en-US" dirty="0" smtClean="0"/>
              <a:t>, </a:t>
            </a:r>
            <a:r>
              <a:rPr lang="en-US" dirty="0" smtClean="0">
                <a:solidFill>
                  <a:srgbClr val="92D050"/>
                </a:solidFill>
              </a:rPr>
              <a:t>lime</a:t>
            </a:r>
            <a:r>
              <a:rPr lang="en-US" dirty="0" smtClean="0"/>
              <a:t>, </a:t>
            </a:r>
            <a:r>
              <a:rPr lang="en-US" dirty="0">
                <a:solidFill>
                  <a:srgbClr val="CCD111"/>
                </a:solidFill>
              </a:rPr>
              <a:t>yellow</a:t>
            </a:r>
            <a:r>
              <a:rPr lang="en-US" dirty="0" smtClean="0"/>
              <a:t>,</a:t>
            </a:r>
            <a:r>
              <a:rPr lang="en-US" dirty="0" smtClean="0">
                <a:solidFill>
                  <a:srgbClr val="FFC000"/>
                </a:solidFill>
              </a:rPr>
              <a:t> orange</a:t>
            </a:r>
            <a:r>
              <a:rPr lang="en-US" dirty="0" smtClean="0"/>
              <a:t>, and </a:t>
            </a:r>
            <a:r>
              <a:rPr lang="en-US" dirty="0" smtClean="0">
                <a:solidFill>
                  <a:srgbClr val="FF0000"/>
                </a:solidFill>
              </a:rPr>
              <a:t>red</a:t>
            </a:r>
            <a:r>
              <a:rPr lang="en-US" dirty="0" smtClean="0"/>
              <a:t>) to indicate school performance. </a:t>
            </a:r>
          </a:p>
          <a:p>
            <a:pPr eaLnBrk="1" hangingPunct="1">
              <a:defRPr/>
            </a:pPr>
            <a:endParaRPr lang="en-US" dirty="0" smtClean="0"/>
          </a:p>
          <a:p>
            <a:pPr eaLnBrk="1" hangingPunct="1">
              <a:defRPr/>
            </a:pPr>
            <a:r>
              <a:rPr lang="en-US" dirty="0" smtClean="0"/>
              <a:t>Combines traditional accountability metrics with Top-to-Bottom labels and other state/federal requirements.</a:t>
            </a:r>
          </a:p>
          <a:p>
            <a:pPr eaLnBrk="1" hangingPunct="1">
              <a:defRPr/>
            </a:pPr>
            <a:endParaRPr lang="en-US" dirty="0" smtClean="0"/>
          </a:p>
          <a:p>
            <a:pPr eaLnBrk="1" hangingPunct="1">
              <a:defRPr/>
            </a:pPr>
            <a:r>
              <a:rPr lang="en-US" dirty="0" smtClean="0"/>
              <a:t>Overall color is determined by Top to Bottom status as well as points earned by meeting traditional AYP requirements.</a:t>
            </a:r>
          </a:p>
          <a:p>
            <a:pPr lvl="2" eaLnBrk="1" hangingPunct="1">
              <a:defRPr/>
            </a:pPr>
            <a:r>
              <a:rPr lang="en-US" dirty="0" smtClean="0"/>
              <a:t>Individual “cells” use </a:t>
            </a:r>
            <a:r>
              <a:rPr lang="en-US" dirty="0" smtClean="0">
                <a:solidFill>
                  <a:srgbClr val="FF0000"/>
                </a:solidFill>
              </a:rPr>
              <a:t>red</a:t>
            </a:r>
            <a:r>
              <a:rPr lang="en-US" dirty="0" smtClean="0"/>
              <a:t>/</a:t>
            </a:r>
            <a:r>
              <a:rPr lang="en-US" dirty="0">
                <a:solidFill>
                  <a:srgbClr val="CCD111"/>
                </a:solidFill>
              </a:rPr>
              <a:t>yellow</a:t>
            </a:r>
            <a:r>
              <a:rPr lang="en-US" dirty="0" smtClean="0"/>
              <a:t>/</a:t>
            </a:r>
            <a:r>
              <a:rPr lang="en-US" dirty="0" smtClean="0">
                <a:solidFill>
                  <a:srgbClr val="00B050"/>
                </a:solidFill>
              </a:rPr>
              <a:t>green </a:t>
            </a:r>
            <a:r>
              <a:rPr lang="en-US" dirty="0" smtClean="0"/>
              <a:t>coding scheme</a:t>
            </a:r>
          </a:p>
          <a:p>
            <a:pPr lvl="2" eaLnBrk="1" hangingPunct="1">
              <a:defRPr/>
            </a:pPr>
            <a:r>
              <a:rPr lang="en-US" dirty="0" smtClean="0"/>
              <a:t>Points-based system where full points earned for meeting a target, half points earned for meeting safe harbor</a:t>
            </a:r>
          </a:p>
          <a:p>
            <a:pPr eaLnBrk="1" hangingPunct="1">
              <a:defRPr/>
            </a:pPr>
            <a:endParaRPr lang="en-US" dirty="0" smtClean="0"/>
          </a:p>
        </p:txBody>
      </p:sp>
    </p:spTree>
    <p:extLst>
      <p:ext uri="{BB962C8B-B14F-4D97-AF65-F5344CB8AC3E}">
        <p14:creationId xmlns:p14="http://schemas.microsoft.com/office/powerpoint/2010/main" val="7739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49288" y="1143000"/>
            <a:ext cx="7504112" cy="5410200"/>
          </a:xfrm>
        </p:spPr>
      </p:pic>
      <p:sp>
        <p:nvSpPr>
          <p:cNvPr id="2" name="Title 1"/>
          <p:cNvSpPr>
            <a:spLocks noGrp="1"/>
          </p:cNvSpPr>
          <p:nvPr>
            <p:ph type="title"/>
          </p:nvPr>
        </p:nvSpPr>
        <p:spPr/>
        <p:txBody>
          <a:bodyPr/>
          <a:lstStyle/>
          <a:p>
            <a:pPr eaLnBrk="1" fontAlgn="auto" hangingPunct="1">
              <a:spcAft>
                <a:spcPts val="0"/>
              </a:spcAft>
              <a:defRPr/>
            </a:pPr>
            <a:r>
              <a:rPr lang="en-US" dirty="0" smtClean="0"/>
              <a:t>An Early Look at Scorecards</a:t>
            </a:r>
            <a:endParaRPr lang="en-US" dirty="0"/>
          </a:p>
        </p:txBody>
      </p:sp>
    </p:spTree>
    <p:extLst>
      <p:ext uri="{BB962C8B-B14F-4D97-AF65-F5344CB8AC3E}">
        <p14:creationId xmlns:p14="http://schemas.microsoft.com/office/powerpoint/2010/main" val="1502550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Color-Coded Scorecards</a:t>
            </a:r>
            <a:endParaRPr lang="en-US" dirty="0"/>
          </a:p>
        </p:txBody>
      </p:sp>
      <p:sp>
        <p:nvSpPr>
          <p:cNvPr id="3" name="Content Placeholder 2"/>
          <p:cNvSpPr>
            <a:spLocks noGrp="1"/>
          </p:cNvSpPr>
          <p:nvPr>
            <p:ph idx="1"/>
          </p:nvPr>
        </p:nvSpPr>
        <p:spPr>
          <a:xfrm>
            <a:off x="457200" y="1600200"/>
            <a:ext cx="7620000" cy="4876800"/>
          </a:xfrm>
        </p:spPr>
        <p:txBody>
          <a:bodyPr/>
          <a:lstStyle/>
          <a:p>
            <a:pPr>
              <a:defRPr/>
            </a:pPr>
            <a:r>
              <a:rPr lang="en-US" dirty="0" smtClean="0"/>
              <a:t>Colors are given to schools and districts for each “scorecard component” and an overall color.</a:t>
            </a:r>
          </a:p>
          <a:p>
            <a:pPr>
              <a:defRPr/>
            </a:pPr>
            <a:r>
              <a:rPr lang="en-US" dirty="0" smtClean="0"/>
              <a:t>Overall status color is determined using a point-based system from the number of target areas the school/district has met and the school ranking.</a:t>
            </a:r>
            <a:br>
              <a:rPr lang="en-US" dirty="0" smtClean="0"/>
            </a:br>
            <a:endParaRPr lang="en-US" dirty="0"/>
          </a:p>
          <a:p>
            <a:pPr>
              <a:defRPr/>
            </a:pPr>
            <a:endParaRPr lang="en-US" dirty="0" smtClean="0"/>
          </a:p>
          <a:p>
            <a:pPr>
              <a:defRPr/>
            </a:pPr>
            <a:endParaRPr lang="en-US" dirty="0"/>
          </a:p>
          <a:p>
            <a:pPr>
              <a:defRPr/>
            </a:pPr>
            <a:endParaRPr lang="en-US" dirty="0" smtClean="0"/>
          </a:p>
          <a:p>
            <a:pPr marL="1325563" lvl="4" indent="0">
              <a:buFont typeface="Arial" charset="0"/>
              <a:buNone/>
              <a:defRPr/>
            </a:pPr>
            <a:r>
              <a:rPr lang="en-US" dirty="0"/>
              <a:t/>
            </a:r>
            <a:br>
              <a:rPr lang="en-US" dirty="0"/>
            </a:br>
            <a:r>
              <a:rPr lang="en-US" dirty="0" smtClean="0"/>
              <a:t>					</a:t>
            </a:r>
            <a:endParaRPr lang="en-US" dirty="0"/>
          </a:p>
          <a:p>
            <a:pPr marL="114300" indent="0">
              <a:buFont typeface="Arial" charset="0"/>
              <a:buNone/>
              <a:defRPr/>
            </a:pPr>
            <a:r>
              <a:rPr lang="en-US" sz="1200" dirty="0" smtClean="0"/>
              <a:t/>
            </a:r>
            <a:br>
              <a:rPr lang="en-US" sz="1200" dirty="0" smtClean="0"/>
            </a:br>
            <a:r>
              <a:rPr lang="en-US" sz="1200" dirty="0" smtClean="0"/>
              <a:t>Decreasing </a:t>
            </a:r>
            <a:r>
              <a:rPr lang="en-US" sz="1200" dirty="0"/>
              <a:t>#</a:t>
            </a:r>
            <a:r>
              <a:rPr lang="en-US" sz="1200" dirty="0" smtClean="0"/>
              <a:t> points received and increasing # targets not met…</a:t>
            </a:r>
          </a:p>
          <a:p>
            <a:pPr marL="114300" indent="0">
              <a:buFont typeface="Arial" charset="0"/>
              <a:buNone/>
              <a:defRPr/>
            </a:pPr>
            <a:endParaRPr lang="en-US" sz="1200" dirty="0"/>
          </a:p>
          <a:p>
            <a:pPr marL="114300" indent="0">
              <a:buFont typeface="Arial" charset="0"/>
              <a:buNone/>
              <a:defRPr/>
            </a:pPr>
            <a:endParaRPr lang="en-US" sz="1200" dirty="0" smtClean="0"/>
          </a:p>
          <a:p>
            <a:pPr marL="114300" indent="0">
              <a:buFont typeface="Arial" charset="0"/>
              <a:buNone/>
              <a:defRPr/>
            </a:pPr>
            <a:r>
              <a:rPr lang="en-US" sz="1200" dirty="0" smtClean="0"/>
              <a:t>*These may not be the </a:t>
            </a:r>
            <a:r>
              <a:rPr lang="en-US" sz="1200" i="1" dirty="0" smtClean="0"/>
              <a:t>exact shades</a:t>
            </a:r>
            <a:r>
              <a:rPr lang="en-US" sz="1200" dirty="0" smtClean="0"/>
              <a:t> utilized in the final scorecard product (still under development).</a:t>
            </a:r>
            <a:endParaRPr lang="en-US" sz="1200" dirty="0"/>
          </a:p>
        </p:txBody>
      </p:sp>
      <p:sp>
        <p:nvSpPr>
          <p:cNvPr id="4" name="Rounded Rectangle 3"/>
          <p:cNvSpPr/>
          <p:nvPr/>
        </p:nvSpPr>
        <p:spPr>
          <a:xfrm>
            <a:off x="457200" y="3733800"/>
            <a:ext cx="1295400" cy="1295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5" name="Rounded Rectangle 4"/>
          <p:cNvSpPr/>
          <p:nvPr/>
        </p:nvSpPr>
        <p:spPr>
          <a:xfrm>
            <a:off x="1981200" y="3752850"/>
            <a:ext cx="1295400" cy="1295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6" name="Rounded Rectangle 5"/>
          <p:cNvSpPr/>
          <p:nvPr/>
        </p:nvSpPr>
        <p:spPr>
          <a:xfrm>
            <a:off x="3505200" y="3752850"/>
            <a:ext cx="1295400" cy="1295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7" name="Rounded Rectangle 6"/>
          <p:cNvSpPr/>
          <p:nvPr/>
        </p:nvSpPr>
        <p:spPr>
          <a:xfrm>
            <a:off x="5029200" y="3752850"/>
            <a:ext cx="1295400" cy="1295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Rounded Rectangle 7"/>
          <p:cNvSpPr/>
          <p:nvPr/>
        </p:nvSpPr>
        <p:spPr>
          <a:xfrm>
            <a:off x="6553200" y="3736975"/>
            <a:ext cx="1295400" cy="1295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cxnSp>
        <p:nvCxnSpPr>
          <p:cNvPr id="10" name="Straight Arrow Connector 9"/>
          <p:cNvCxnSpPr/>
          <p:nvPr/>
        </p:nvCxnSpPr>
        <p:spPr>
          <a:xfrm>
            <a:off x="685800" y="5334000"/>
            <a:ext cx="3695700" cy="0"/>
          </a:xfrm>
          <a:prstGeom prst="straightConnector1">
            <a:avLst/>
          </a:prstGeom>
          <a:ln w="76200">
            <a:tailEnd type="arrow"/>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72024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What Changed?</a:t>
            </a:r>
            <a:endParaRPr lang="en-US" dirty="0"/>
          </a:p>
        </p:txBody>
      </p:sp>
      <p:sp>
        <p:nvSpPr>
          <p:cNvPr id="8195" name="Content Placeholder 2"/>
          <p:cNvSpPr>
            <a:spLocks noGrp="1"/>
          </p:cNvSpPr>
          <p:nvPr>
            <p:ph idx="1"/>
          </p:nvPr>
        </p:nvSpPr>
        <p:spPr>
          <a:xfrm>
            <a:off x="457200" y="1295400"/>
            <a:ext cx="7848600" cy="5410200"/>
          </a:xfrm>
          <a:extLst/>
        </p:spPr>
        <p:txBody>
          <a:bodyPr numCol="2"/>
          <a:lstStyle/>
          <a:p>
            <a:pPr eaLnBrk="1" hangingPunct="1">
              <a:defRPr/>
            </a:pPr>
            <a:r>
              <a:rPr lang="en-US" sz="2100" dirty="0" smtClean="0"/>
              <a:t>Additional subgroup: Bottom 30%</a:t>
            </a:r>
          </a:p>
          <a:p>
            <a:pPr eaLnBrk="1" hangingPunct="1">
              <a:defRPr/>
            </a:pPr>
            <a:endParaRPr lang="en-US" sz="2100" dirty="0" smtClean="0"/>
          </a:p>
          <a:p>
            <a:pPr eaLnBrk="1" hangingPunct="1">
              <a:defRPr/>
            </a:pPr>
            <a:r>
              <a:rPr lang="en-US" sz="2100" dirty="0" smtClean="0"/>
              <a:t>Attendance target of 90% -</a:t>
            </a:r>
            <a:br>
              <a:rPr lang="en-US" sz="2100" dirty="0" smtClean="0"/>
            </a:br>
            <a:r>
              <a:rPr lang="en-US" sz="2100" dirty="0" smtClean="0"/>
              <a:t>(only for school, no subgroups)</a:t>
            </a:r>
          </a:p>
          <a:p>
            <a:pPr eaLnBrk="1" hangingPunct="1">
              <a:defRPr/>
            </a:pPr>
            <a:endParaRPr lang="en-US" sz="2100" dirty="0" smtClean="0"/>
          </a:p>
          <a:p>
            <a:pPr eaLnBrk="1" hangingPunct="1">
              <a:defRPr/>
            </a:pPr>
            <a:r>
              <a:rPr lang="en-US" sz="2100" dirty="0" smtClean="0"/>
              <a:t>Differentiated proficiency targets</a:t>
            </a:r>
          </a:p>
          <a:p>
            <a:pPr lvl="2" eaLnBrk="1" hangingPunct="1">
              <a:defRPr/>
            </a:pPr>
            <a:r>
              <a:rPr lang="en-US" sz="2100" dirty="0" smtClean="0"/>
              <a:t>Based on a school’s past performance</a:t>
            </a:r>
          </a:p>
          <a:p>
            <a:pPr lvl="2" eaLnBrk="1" hangingPunct="1">
              <a:defRPr/>
            </a:pPr>
            <a:r>
              <a:rPr lang="en-US" sz="2100" dirty="0" smtClean="0"/>
              <a:t>Goal of 85% proficient at end of 2021-22</a:t>
            </a:r>
          </a:p>
          <a:p>
            <a:pPr lvl="2" eaLnBrk="1" hangingPunct="1">
              <a:defRPr/>
            </a:pPr>
            <a:r>
              <a:rPr lang="en-US" sz="2100" dirty="0" smtClean="0"/>
              <a:t>Targets increase in 10 equal increments</a:t>
            </a:r>
          </a:p>
          <a:p>
            <a:pPr lvl="1" eaLnBrk="1" hangingPunct="1">
              <a:defRPr/>
            </a:pPr>
            <a:endParaRPr lang="en-US" sz="2100" dirty="0" smtClean="0"/>
          </a:p>
          <a:p>
            <a:pPr eaLnBrk="1" hangingPunct="1">
              <a:defRPr/>
            </a:pPr>
            <a:r>
              <a:rPr lang="en-US" sz="2100" dirty="0" smtClean="0"/>
              <a:t>Safe Harbor based on 80</a:t>
            </a:r>
            <a:r>
              <a:rPr lang="en-US" sz="2100" baseline="30000" dirty="0" smtClean="0"/>
              <a:t>th</a:t>
            </a:r>
            <a:r>
              <a:rPr lang="en-US" sz="2100" dirty="0" smtClean="0"/>
              <a:t> percentile of statewide proficiency</a:t>
            </a:r>
          </a:p>
          <a:p>
            <a:pPr lvl="2" eaLnBrk="1" hangingPunct="1">
              <a:defRPr/>
            </a:pPr>
            <a:r>
              <a:rPr lang="en-US" sz="2100" dirty="0" smtClean="0"/>
              <a:t>Use school/district improvement slope to determine met/not met</a:t>
            </a:r>
          </a:p>
          <a:p>
            <a:pPr lvl="2" eaLnBrk="1" hangingPunct="1">
              <a:defRPr/>
            </a:pPr>
            <a:endParaRPr lang="en-US" sz="2100" dirty="0" smtClean="0"/>
          </a:p>
          <a:p>
            <a:pPr eaLnBrk="1" hangingPunct="1">
              <a:defRPr/>
            </a:pPr>
            <a:r>
              <a:rPr lang="en-US" sz="2100" dirty="0" smtClean="0"/>
              <a:t>Inclusion of Educator Effectiveness label reporting and TSDL completion in Scorecards</a:t>
            </a:r>
          </a:p>
          <a:p>
            <a:pPr eaLnBrk="1" hangingPunct="1">
              <a:defRPr/>
            </a:pPr>
            <a:endParaRPr lang="en-US" sz="2100" dirty="0" smtClean="0"/>
          </a:p>
          <a:p>
            <a:pPr eaLnBrk="1" hangingPunct="1">
              <a:defRPr/>
            </a:pPr>
            <a:r>
              <a:rPr lang="en-US" sz="2100" dirty="0" smtClean="0"/>
              <a:t>Inclusion of Compliance Factors (SIP &amp; SPR)</a:t>
            </a:r>
          </a:p>
          <a:p>
            <a:pPr eaLnBrk="1" hangingPunct="1">
              <a:defRPr/>
            </a:pPr>
            <a:endParaRPr lang="en-US" sz="2100" dirty="0" smtClean="0"/>
          </a:p>
        </p:txBody>
      </p:sp>
    </p:spTree>
    <p:extLst>
      <p:ext uri="{BB962C8B-B14F-4D97-AF65-F5344CB8AC3E}">
        <p14:creationId xmlns:p14="http://schemas.microsoft.com/office/powerpoint/2010/main" val="1995131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Stayed the Same?</a:t>
            </a:r>
            <a:endParaRPr lang="en-US" dirty="0"/>
          </a:p>
        </p:txBody>
      </p:sp>
      <p:sp>
        <p:nvSpPr>
          <p:cNvPr id="10243" name="Content Placeholder 2"/>
          <p:cNvSpPr>
            <a:spLocks noGrp="1"/>
          </p:cNvSpPr>
          <p:nvPr>
            <p:ph idx="1"/>
          </p:nvPr>
        </p:nvSpPr>
        <p:spPr>
          <a:xfrm>
            <a:off x="457200" y="1295400"/>
            <a:ext cx="7620000" cy="4800600"/>
          </a:xfrm>
        </p:spPr>
        <p:txBody>
          <a:bodyPr/>
          <a:lstStyle/>
          <a:p>
            <a:pPr eaLnBrk="1" hangingPunct="1"/>
            <a:r>
              <a:rPr lang="en-US" smtClean="0"/>
              <a:t>Participation requirement = 95% for school/district overall and all valid subgroups</a:t>
            </a:r>
          </a:p>
          <a:p>
            <a:pPr eaLnBrk="1" hangingPunct="1"/>
            <a:endParaRPr lang="en-US" smtClean="0"/>
          </a:p>
          <a:p>
            <a:pPr lvl="1" eaLnBrk="1" hangingPunct="1"/>
            <a:r>
              <a:rPr lang="en-US" smtClean="0"/>
              <a:t>Multi-year averaging remains in place (up to three years)</a:t>
            </a:r>
          </a:p>
          <a:p>
            <a:pPr lvl="1" eaLnBrk="1" hangingPunct="1"/>
            <a:endParaRPr lang="en-US" smtClean="0"/>
          </a:p>
          <a:p>
            <a:pPr eaLnBrk="1" hangingPunct="1"/>
            <a:r>
              <a:rPr lang="en-US" smtClean="0"/>
              <a:t>Graduation requirement = 80% for school/district overall and all valid subgroups</a:t>
            </a:r>
          </a:p>
          <a:p>
            <a:pPr eaLnBrk="1" hangingPunct="1"/>
            <a:endParaRPr lang="en-US" smtClean="0"/>
          </a:p>
          <a:p>
            <a:pPr lvl="1" eaLnBrk="1" hangingPunct="1"/>
            <a:r>
              <a:rPr lang="en-US" smtClean="0"/>
              <a:t>Four, five, and six-year rates</a:t>
            </a:r>
          </a:p>
          <a:p>
            <a:pPr lvl="1" eaLnBrk="1" hangingPunct="1"/>
            <a:endParaRPr lang="en-US" smtClean="0"/>
          </a:p>
          <a:p>
            <a:pPr lvl="1" eaLnBrk="1" hangingPunct="1"/>
            <a:r>
              <a:rPr lang="en-US" smtClean="0"/>
              <a:t>Graduation “safe harbor”</a:t>
            </a:r>
          </a:p>
          <a:p>
            <a:pPr lvl="1" eaLnBrk="1" hangingPunct="1"/>
            <a:endParaRPr lang="en-US" smtClean="0"/>
          </a:p>
          <a:p>
            <a:pPr eaLnBrk="1" hangingPunct="1"/>
            <a:r>
              <a:rPr lang="en-US" smtClean="0"/>
              <a:t>Use of provisional and growth scores for accountable proficiency rates</a:t>
            </a:r>
          </a:p>
          <a:p>
            <a:pPr eaLnBrk="1" hangingPunct="1"/>
            <a:endParaRPr lang="en-US"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3114696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School and District </a:t>
            </a:r>
            <a:br>
              <a:rPr lang="en-US" dirty="0" smtClean="0"/>
            </a:br>
            <a:r>
              <a:rPr lang="en-US" dirty="0" smtClean="0"/>
              <a:t>Scorecard Subgroups</a:t>
            </a:r>
            <a:endParaRPr lang="en-US" dirty="0"/>
          </a:p>
        </p:txBody>
      </p:sp>
      <p:sp>
        <p:nvSpPr>
          <p:cNvPr id="3" name="Content Placeholder 2"/>
          <p:cNvSpPr>
            <a:spLocks noGrp="1"/>
          </p:cNvSpPr>
          <p:nvPr>
            <p:ph idx="1"/>
          </p:nvPr>
        </p:nvSpPr>
        <p:spPr>
          <a:xfrm>
            <a:off x="457200" y="1828800"/>
            <a:ext cx="7696200" cy="4800600"/>
          </a:xfrm>
          <a:extLst/>
        </p:spPr>
        <p:txBody>
          <a:bodyPr numCol="2"/>
          <a:lstStyle/>
          <a:p>
            <a:pPr>
              <a:defRPr/>
            </a:pPr>
            <a:r>
              <a:rPr lang="en-US" sz="1800" dirty="0" smtClean="0"/>
              <a:t>All Students</a:t>
            </a:r>
          </a:p>
          <a:p>
            <a:pPr>
              <a:defRPr/>
            </a:pPr>
            <a:endParaRPr lang="en-US" sz="1800" dirty="0" smtClean="0"/>
          </a:p>
          <a:p>
            <a:pPr>
              <a:defRPr/>
            </a:pPr>
            <a:r>
              <a:rPr lang="en-US" sz="1800" b="1" dirty="0" smtClean="0">
                <a:solidFill>
                  <a:srgbClr val="0070C0"/>
                </a:solidFill>
              </a:rPr>
              <a:t>Bottom 30% (for proficiency calculations only) </a:t>
            </a:r>
            <a:r>
              <a:rPr lang="en-US" sz="1200" b="1" dirty="0" smtClean="0">
                <a:solidFill>
                  <a:srgbClr val="FF0000"/>
                </a:solidFill>
              </a:rPr>
              <a:t>NEW!</a:t>
            </a:r>
          </a:p>
          <a:p>
            <a:pPr>
              <a:defRPr/>
            </a:pPr>
            <a:endParaRPr lang="en-US" sz="1800" b="1" dirty="0" smtClean="0">
              <a:solidFill>
                <a:srgbClr val="0070C0"/>
              </a:solidFill>
            </a:endParaRPr>
          </a:p>
          <a:p>
            <a:pPr>
              <a:defRPr/>
            </a:pPr>
            <a:r>
              <a:rPr lang="en-US" sz="1800" dirty="0" smtClean="0"/>
              <a:t>American Indian or Alaska Native</a:t>
            </a:r>
          </a:p>
          <a:p>
            <a:pPr>
              <a:defRPr/>
            </a:pPr>
            <a:endParaRPr lang="en-US" sz="1800" dirty="0" smtClean="0"/>
          </a:p>
          <a:p>
            <a:pPr>
              <a:defRPr/>
            </a:pPr>
            <a:r>
              <a:rPr lang="en-US" sz="1800" dirty="0"/>
              <a:t>Black or African </a:t>
            </a:r>
            <a:r>
              <a:rPr lang="en-US" sz="1800" dirty="0" smtClean="0"/>
              <a:t>American</a:t>
            </a:r>
          </a:p>
          <a:p>
            <a:pPr>
              <a:defRPr/>
            </a:pPr>
            <a:endParaRPr lang="en-US" sz="1800" dirty="0"/>
          </a:p>
          <a:p>
            <a:pPr>
              <a:defRPr/>
            </a:pPr>
            <a:r>
              <a:rPr lang="en-US" sz="1800" dirty="0" smtClean="0"/>
              <a:t>Asian</a:t>
            </a:r>
            <a:r>
              <a:rPr lang="en-US" sz="1800" dirty="0"/>
              <a:t> </a:t>
            </a:r>
            <a:r>
              <a:rPr lang="en-US" sz="1200" b="1" dirty="0">
                <a:solidFill>
                  <a:srgbClr val="FF0000"/>
                </a:solidFill>
              </a:rPr>
              <a:t>NEW!</a:t>
            </a:r>
            <a:endParaRPr lang="en-US" sz="1800" dirty="0" smtClean="0"/>
          </a:p>
          <a:p>
            <a:pPr>
              <a:defRPr/>
            </a:pPr>
            <a:endParaRPr lang="en-US" sz="1800" dirty="0" smtClean="0"/>
          </a:p>
          <a:p>
            <a:pPr>
              <a:defRPr/>
            </a:pPr>
            <a:r>
              <a:rPr lang="en-US" sz="1800" dirty="0" smtClean="0"/>
              <a:t>Native Hawaiian </a:t>
            </a:r>
            <a:br>
              <a:rPr lang="en-US" sz="1800" dirty="0" smtClean="0"/>
            </a:br>
            <a:r>
              <a:rPr lang="en-US" sz="1800" dirty="0" smtClean="0"/>
              <a:t>or Pacific Islander </a:t>
            </a:r>
            <a:r>
              <a:rPr lang="en-US" sz="1200" b="1" dirty="0">
                <a:solidFill>
                  <a:srgbClr val="FF0000"/>
                </a:solidFill>
              </a:rPr>
              <a:t>NEW!</a:t>
            </a:r>
            <a:endParaRPr lang="en-US" sz="1800" dirty="0" smtClean="0"/>
          </a:p>
          <a:p>
            <a:pPr>
              <a:defRPr/>
            </a:pPr>
            <a:endParaRPr lang="en-US" sz="1800" dirty="0" smtClean="0"/>
          </a:p>
          <a:p>
            <a:pPr>
              <a:defRPr/>
            </a:pPr>
            <a:r>
              <a:rPr lang="en-US" sz="1800" dirty="0" smtClean="0"/>
              <a:t>White</a:t>
            </a:r>
          </a:p>
          <a:p>
            <a:pPr>
              <a:defRPr/>
            </a:pPr>
            <a:r>
              <a:rPr lang="en-US" sz="1800" dirty="0" smtClean="0"/>
              <a:t>Two or more races</a:t>
            </a:r>
          </a:p>
          <a:p>
            <a:pPr>
              <a:defRPr/>
            </a:pPr>
            <a:endParaRPr lang="en-US" sz="1800" dirty="0" smtClean="0"/>
          </a:p>
          <a:p>
            <a:pPr>
              <a:defRPr/>
            </a:pPr>
            <a:r>
              <a:rPr lang="en-US" sz="1800" dirty="0" smtClean="0"/>
              <a:t>Hispanic of any races</a:t>
            </a:r>
          </a:p>
          <a:p>
            <a:pPr>
              <a:defRPr/>
            </a:pPr>
            <a:endParaRPr lang="en-US" sz="1800" dirty="0" smtClean="0"/>
          </a:p>
          <a:p>
            <a:pPr>
              <a:defRPr/>
            </a:pPr>
            <a:r>
              <a:rPr lang="en-US" sz="1800" dirty="0" smtClean="0"/>
              <a:t>Economically Disadvantaged</a:t>
            </a:r>
          </a:p>
          <a:p>
            <a:pPr>
              <a:defRPr/>
            </a:pPr>
            <a:r>
              <a:rPr lang="en-US" sz="1800" dirty="0" smtClean="0"/>
              <a:t> </a:t>
            </a:r>
          </a:p>
          <a:p>
            <a:pPr>
              <a:defRPr/>
            </a:pPr>
            <a:r>
              <a:rPr lang="en-US" sz="1800" dirty="0" smtClean="0"/>
              <a:t>English Language Learners</a:t>
            </a:r>
          </a:p>
          <a:p>
            <a:pPr>
              <a:defRPr/>
            </a:pPr>
            <a:endParaRPr lang="en-US" sz="1800" dirty="0" smtClean="0"/>
          </a:p>
          <a:p>
            <a:pPr>
              <a:defRPr/>
            </a:pPr>
            <a:r>
              <a:rPr lang="en-US" sz="1800" dirty="0" smtClean="0"/>
              <a:t>Students with Disabilities</a:t>
            </a:r>
          </a:p>
          <a:p>
            <a:pPr>
              <a:defRPr/>
            </a:pPr>
            <a:endParaRPr lang="en-US" sz="1800" dirty="0" smtClean="0"/>
          </a:p>
          <a:p>
            <a:pPr>
              <a:defRPr/>
            </a:pPr>
            <a:r>
              <a:rPr lang="en-US" sz="1800" dirty="0" smtClean="0"/>
              <a:t>Shared Education Entity (SEE) (district-level only)</a:t>
            </a:r>
            <a:endParaRPr lang="en-US" sz="1800" dirty="0"/>
          </a:p>
        </p:txBody>
      </p:sp>
      <p:sp>
        <p:nvSpPr>
          <p:cNvPr id="7" name="Right Brace 6"/>
          <p:cNvSpPr/>
          <p:nvPr/>
        </p:nvSpPr>
        <p:spPr>
          <a:xfrm>
            <a:off x="2667000" y="4953000"/>
            <a:ext cx="304800" cy="762000"/>
          </a:xfrm>
          <a:prstGeom prst="rightBrace">
            <a:avLst>
              <a:gd name="adj1" fmla="val 52887"/>
              <a:gd name="adj2" fmla="val 50000"/>
            </a:avLst>
          </a:prstGeom>
        </p:spPr>
        <p:style>
          <a:lnRef idx="2">
            <a:schemeClr val="accent6"/>
          </a:lnRef>
          <a:fillRef idx="0">
            <a:schemeClr val="accent6"/>
          </a:fillRef>
          <a:effectRef idx="1">
            <a:schemeClr val="accent6"/>
          </a:effectRef>
          <a:fontRef idx="minor">
            <a:schemeClr val="tx1"/>
          </a:fontRef>
        </p:style>
        <p:txBody>
          <a:bodyPr anchor="ctr"/>
          <a:lstStyle/>
          <a:p>
            <a:pPr algn="ctr" fontAlgn="base">
              <a:spcBef>
                <a:spcPct val="0"/>
              </a:spcBef>
              <a:spcAft>
                <a:spcPct val="0"/>
              </a:spcAft>
              <a:defRPr/>
            </a:pPr>
            <a:endParaRPr lang="en-US">
              <a:solidFill>
                <a:srgbClr val="2F2B20"/>
              </a:solidFill>
            </a:endParaRPr>
          </a:p>
        </p:txBody>
      </p:sp>
      <p:sp>
        <p:nvSpPr>
          <p:cNvPr id="8" name="TextBox 7"/>
          <p:cNvSpPr txBox="1"/>
          <p:nvPr/>
        </p:nvSpPr>
        <p:spPr>
          <a:xfrm>
            <a:off x="3048000" y="5103813"/>
            <a:ext cx="1219200" cy="4603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fontAlgn="base">
              <a:spcBef>
                <a:spcPct val="0"/>
              </a:spcBef>
              <a:spcAft>
                <a:spcPct val="0"/>
              </a:spcAft>
              <a:defRPr/>
            </a:pPr>
            <a:r>
              <a:rPr lang="en-US" sz="1200" dirty="0">
                <a:solidFill>
                  <a:srgbClr val="2F2B20"/>
                </a:solidFill>
              </a:rPr>
              <a:t>Previously </a:t>
            </a:r>
            <a:br>
              <a:rPr lang="en-US" sz="1200" dirty="0">
                <a:solidFill>
                  <a:srgbClr val="2F2B20"/>
                </a:solidFill>
              </a:rPr>
            </a:br>
            <a:r>
              <a:rPr lang="en-US" sz="1200" b="1" dirty="0">
                <a:solidFill>
                  <a:srgbClr val="2F2B20"/>
                </a:solidFill>
              </a:rPr>
              <a:t>ONE</a:t>
            </a:r>
            <a:r>
              <a:rPr lang="en-US" sz="1200" dirty="0">
                <a:solidFill>
                  <a:srgbClr val="2F2B20"/>
                </a:solidFill>
              </a:rPr>
              <a:t> group!</a:t>
            </a:r>
          </a:p>
        </p:txBody>
      </p:sp>
    </p:spTree>
    <p:extLst>
      <p:ext uri="{BB962C8B-B14F-4D97-AF65-F5344CB8AC3E}">
        <p14:creationId xmlns:p14="http://schemas.microsoft.com/office/powerpoint/2010/main" val="4173340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Participation</a:t>
            </a:r>
            <a:endParaRPr lang="en-US" dirty="0"/>
          </a:p>
        </p:txBody>
      </p:sp>
      <p:sp>
        <p:nvSpPr>
          <p:cNvPr id="12291" name="Content Placeholder 2"/>
          <p:cNvSpPr>
            <a:spLocks noGrp="1"/>
          </p:cNvSpPr>
          <p:nvPr>
            <p:ph idx="1"/>
          </p:nvPr>
        </p:nvSpPr>
        <p:spPr/>
        <p:txBody>
          <a:bodyPr/>
          <a:lstStyle/>
          <a:p>
            <a:r>
              <a:rPr lang="en-US" smtClean="0"/>
              <a:t>95% of students are still required to be tested to meet the assessment participation target for the scorecard.</a:t>
            </a:r>
          </a:p>
          <a:p>
            <a:pPr lvl="2"/>
            <a:r>
              <a:rPr lang="en-US" smtClean="0"/>
              <a:t>If student group size is 30-39, target is no more than two non-participants (this makes it so that a </a:t>
            </a:r>
            <a:r>
              <a:rPr lang="en-US" b="1" i="1" smtClean="0"/>
              <a:t>single student </a:t>
            </a:r>
            <a:r>
              <a:rPr lang="en-US" smtClean="0"/>
              <a:t>cannot result in not meeting the target participation rate).</a:t>
            </a:r>
          </a:p>
          <a:p>
            <a:pPr lvl="2"/>
            <a:endParaRPr lang="en-US" smtClean="0"/>
          </a:p>
          <a:p>
            <a:pPr lvl="2"/>
            <a:r>
              <a:rPr lang="en-US" smtClean="0"/>
              <a:t>If student group size is 40 or more, target is 95% participation</a:t>
            </a:r>
          </a:p>
          <a:p>
            <a:pPr lvl="2"/>
            <a:endParaRPr lang="en-US" smtClean="0"/>
          </a:p>
          <a:p>
            <a:pPr lvl="2"/>
            <a:r>
              <a:rPr lang="en-US" smtClean="0"/>
              <a:t>Participation rate is rounded to nearest hundredth</a:t>
            </a:r>
          </a:p>
          <a:p>
            <a:endParaRPr lang="en-US" smtClean="0"/>
          </a:p>
          <a:p>
            <a:pPr lvl="2"/>
            <a:r>
              <a:rPr lang="en-US" smtClean="0"/>
              <a:t>If the “All Students” group does not have at least 30 students in one test cycle, a participation average will be calculated using up to three years of data in order to accumulate at least 30 students</a:t>
            </a:r>
          </a:p>
          <a:p>
            <a:pPr lvl="2"/>
            <a:endParaRPr lang="en-US" smtClean="0"/>
          </a:p>
          <a:p>
            <a:pPr lvl="2"/>
            <a:r>
              <a:rPr lang="en-US" smtClean="0"/>
              <a:t>Multi-year averaging used help meet the participation req.</a:t>
            </a:r>
          </a:p>
        </p:txBody>
      </p:sp>
    </p:spTree>
    <p:extLst>
      <p:ext uri="{BB962C8B-B14F-4D97-AF65-F5344CB8AC3E}">
        <p14:creationId xmlns:p14="http://schemas.microsoft.com/office/powerpoint/2010/main" val="1500611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ESEA Flexibility</a:t>
            </a:r>
            <a:endParaRPr lang="en-US" sz="5400" dirty="0"/>
          </a:p>
        </p:txBody>
      </p:sp>
      <p:sp>
        <p:nvSpPr>
          <p:cNvPr id="3" name="Content Placeholder 2"/>
          <p:cNvSpPr>
            <a:spLocks noGrp="1"/>
          </p:cNvSpPr>
          <p:nvPr>
            <p:ph sz="quarter" idx="1"/>
          </p:nvPr>
        </p:nvSpPr>
        <p:spPr>
          <a:xfrm>
            <a:off x="228600" y="1295400"/>
            <a:ext cx="8537448" cy="5562600"/>
          </a:xfrm>
        </p:spPr>
        <p:txBody>
          <a:bodyPr>
            <a:normAutofit/>
          </a:bodyPr>
          <a:lstStyle/>
          <a:p>
            <a:endParaRPr lang="en-US" dirty="0"/>
          </a:p>
          <a:p>
            <a:r>
              <a:rPr lang="en-US" sz="3600" dirty="0" smtClean="0"/>
              <a:t>Principles </a:t>
            </a:r>
          </a:p>
          <a:p>
            <a:pPr lvl="1"/>
            <a:r>
              <a:rPr lang="en-US" sz="3200" dirty="0" smtClean="0"/>
              <a:t>College </a:t>
            </a:r>
            <a:r>
              <a:rPr lang="en-US" sz="3200" dirty="0"/>
              <a:t>and Career Ready Standards </a:t>
            </a:r>
          </a:p>
          <a:p>
            <a:pPr lvl="1"/>
            <a:r>
              <a:rPr lang="en-US" sz="3200" dirty="0" smtClean="0"/>
              <a:t>Differentiated </a:t>
            </a:r>
            <a:r>
              <a:rPr lang="en-US" sz="3200" dirty="0"/>
              <a:t>Accountability and Supports </a:t>
            </a:r>
          </a:p>
          <a:p>
            <a:pPr lvl="1"/>
            <a:r>
              <a:rPr lang="en-US" sz="3200" dirty="0" smtClean="0"/>
              <a:t>Educator </a:t>
            </a:r>
            <a:r>
              <a:rPr lang="en-US" sz="3200" dirty="0"/>
              <a:t>Evaluations </a:t>
            </a:r>
          </a:p>
        </p:txBody>
      </p:sp>
    </p:spTree>
    <p:extLst>
      <p:ext uri="{BB962C8B-B14F-4D97-AF65-F5344CB8AC3E}">
        <p14:creationId xmlns:p14="http://schemas.microsoft.com/office/powerpoint/2010/main" val="23268130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Participation Target</a:t>
            </a:r>
            <a:endParaRPr lang="en-US" dirty="0"/>
          </a:p>
        </p:txBody>
      </p:sp>
      <p:sp>
        <p:nvSpPr>
          <p:cNvPr id="3" name="Content Placeholder 2"/>
          <p:cNvSpPr>
            <a:spLocks noGrp="1"/>
          </p:cNvSpPr>
          <p:nvPr>
            <p:ph idx="1"/>
          </p:nvPr>
        </p:nvSpPr>
        <p:spPr/>
        <p:txBody>
          <a:bodyPr/>
          <a:lstStyle/>
          <a:p>
            <a:pPr>
              <a:defRPr/>
            </a:pPr>
            <a:r>
              <a:rPr lang="en-US" dirty="0" smtClean="0"/>
              <a:t>Two options for school/district color status for this target area. </a:t>
            </a:r>
          </a:p>
          <a:p>
            <a:pPr>
              <a:defRPr/>
            </a:pPr>
            <a:endParaRPr lang="en-US" dirty="0" smtClean="0"/>
          </a:p>
          <a:p>
            <a:pPr>
              <a:defRPr/>
            </a:pPr>
            <a:endParaRPr lang="en-US" dirty="0"/>
          </a:p>
          <a:p>
            <a:pPr marL="114300" indent="0">
              <a:buFont typeface="Arial" charset="0"/>
              <a:buNone/>
              <a:defRPr/>
            </a:pPr>
            <a:r>
              <a:rPr lang="en-US" dirty="0" smtClean="0"/>
              <a:t>	       </a:t>
            </a:r>
            <a:r>
              <a:rPr lang="en-US" sz="1800" dirty="0" smtClean="0"/>
              <a:t>95% Assessed Met	          95% Assessed Not Met</a:t>
            </a:r>
          </a:p>
          <a:p>
            <a:pPr marL="114300" indent="0">
              <a:buFont typeface="Arial" charset="0"/>
              <a:buNone/>
              <a:defRPr/>
            </a:pPr>
            <a:endParaRPr lang="en-US" sz="1800" dirty="0"/>
          </a:p>
          <a:p>
            <a:pPr marL="114300" indent="0">
              <a:buFont typeface="Arial" charset="0"/>
              <a:buNone/>
              <a:defRPr/>
            </a:pPr>
            <a:endParaRPr lang="en-US" sz="1800" dirty="0" smtClean="0"/>
          </a:p>
          <a:p>
            <a:pPr marL="114300" indent="0">
              <a:buFont typeface="Arial" charset="0"/>
              <a:buNone/>
              <a:defRPr/>
            </a:pPr>
            <a:endParaRPr lang="en-US" sz="1800" dirty="0"/>
          </a:p>
          <a:p>
            <a:pPr marL="114300" indent="0">
              <a:buFont typeface="Arial" charset="0"/>
              <a:buNone/>
              <a:defRPr/>
            </a:pPr>
            <a:endParaRPr lang="en-US" sz="1800" dirty="0" smtClean="0"/>
          </a:p>
          <a:p>
            <a:pPr marL="114300" indent="0">
              <a:buFont typeface="Arial" charset="0"/>
              <a:buNone/>
              <a:defRPr/>
            </a:pPr>
            <a:endParaRPr lang="en-US" sz="1800" dirty="0"/>
          </a:p>
          <a:p>
            <a:pPr marL="114300" indent="0">
              <a:buFont typeface="Arial" charset="0"/>
              <a:buNone/>
              <a:defRPr/>
            </a:pPr>
            <a:endParaRPr lang="en-US" sz="1800" dirty="0" smtClean="0"/>
          </a:p>
          <a:p>
            <a:pPr marL="114300" indent="0">
              <a:buFont typeface="Arial" charset="0"/>
              <a:buNone/>
              <a:defRPr/>
            </a:pPr>
            <a:endParaRPr lang="en-US" sz="1800" dirty="0"/>
          </a:p>
          <a:p>
            <a:pPr>
              <a:defRPr/>
            </a:pPr>
            <a:r>
              <a:rPr lang="en-US" sz="1800" dirty="0" smtClean="0"/>
              <a:t>These colors are given ONLY on the participation target portion of the scorecard. This does not change your entire school/district </a:t>
            </a:r>
            <a:r>
              <a:rPr lang="en-US" sz="1800" b="1" i="1" dirty="0" smtClean="0"/>
              <a:t>status</a:t>
            </a:r>
            <a:r>
              <a:rPr lang="en-US" sz="1800" dirty="0" smtClean="0"/>
              <a:t>, however, it can impact your overall </a:t>
            </a:r>
            <a:r>
              <a:rPr lang="en-US" sz="1800" b="1" i="1" dirty="0" smtClean="0"/>
              <a:t>color.</a:t>
            </a:r>
          </a:p>
        </p:txBody>
      </p:sp>
      <p:sp>
        <p:nvSpPr>
          <p:cNvPr id="6" name="Rounded Rectangle 5"/>
          <p:cNvSpPr/>
          <p:nvPr/>
        </p:nvSpPr>
        <p:spPr>
          <a:xfrm>
            <a:off x="2133600" y="3378200"/>
            <a:ext cx="1295400" cy="1295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7" name="Rounded Rectangle 6"/>
          <p:cNvSpPr/>
          <p:nvPr/>
        </p:nvSpPr>
        <p:spPr>
          <a:xfrm>
            <a:off x="5105400" y="3378200"/>
            <a:ext cx="1295400" cy="1295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422431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C:\Documents and Settings\gleasonm\Local Settings\Temporary Internet Files\Content.IE5\NQ06084X\MP90031425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3" y="1752600"/>
            <a:ext cx="3316287"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defRPr/>
            </a:pPr>
            <a:r>
              <a:rPr lang="en-US" dirty="0" smtClean="0"/>
              <a:t>Proficiency Targets</a:t>
            </a:r>
            <a:endParaRPr lang="en-US" dirty="0"/>
          </a:p>
        </p:txBody>
      </p:sp>
      <p:sp>
        <p:nvSpPr>
          <p:cNvPr id="14340" name="Content Placeholder 2"/>
          <p:cNvSpPr>
            <a:spLocks noGrp="1"/>
          </p:cNvSpPr>
          <p:nvPr>
            <p:ph idx="1"/>
          </p:nvPr>
        </p:nvSpPr>
        <p:spPr>
          <a:xfrm>
            <a:off x="3048000" y="1219200"/>
            <a:ext cx="5334000" cy="5270500"/>
          </a:xfrm>
        </p:spPr>
        <p:txBody>
          <a:bodyPr/>
          <a:lstStyle/>
          <a:p>
            <a:pPr marL="114300" indent="0">
              <a:buFont typeface="Arial" charset="0"/>
              <a:buNone/>
            </a:pPr>
            <a:endParaRPr lang="en-US" sz="2000" smtClean="0"/>
          </a:p>
          <a:p>
            <a:pPr marL="114300" indent="0">
              <a:buFont typeface="Arial" charset="0"/>
              <a:buNone/>
            </a:pPr>
            <a:r>
              <a:rPr lang="en-US" sz="2000" smtClean="0"/>
              <a:t>Targets are based on 2011-12 proficiency rates:</a:t>
            </a:r>
            <a:br>
              <a:rPr lang="en-US" sz="2000" smtClean="0"/>
            </a:br>
            <a:endParaRPr lang="en-US" sz="2000" smtClean="0"/>
          </a:p>
          <a:p>
            <a:pPr lvl="2"/>
            <a:r>
              <a:rPr lang="en-US" sz="2000" smtClean="0"/>
              <a:t>(85 – current percent proficient) / 10 = annual increment</a:t>
            </a:r>
          </a:p>
          <a:p>
            <a:pPr lvl="2"/>
            <a:endParaRPr lang="en-US" sz="2000" smtClean="0"/>
          </a:p>
          <a:p>
            <a:pPr lvl="2"/>
            <a:r>
              <a:rPr lang="en-US" sz="2000" smtClean="0"/>
              <a:t>Increments do not reset</a:t>
            </a:r>
          </a:p>
          <a:p>
            <a:pPr lvl="2"/>
            <a:endParaRPr lang="en-US" sz="2000" smtClean="0"/>
          </a:p>
          <a:p>
            <a:pPr lvl="2"/>
            <a:r>
              <a:rPr lang="en-US" sz="2000" smtClean="0"/>
              <a:t>Proficiency targets are set using PLs 1 &amp; 2 only (not Provisional or Growth Proficient)</a:t>
            </a:r>
          </a:p>
          <a:p>
            <a:pPr lvl="2"/>
            <a:endParaRPr lang="en-US" sz="2000" smtClean="0"/>
          </a:p>
          <a:p>
            <a:pPr lvl="2"/>
            <a:r>
              <a:rPr lang="en-US" sz="2000" smtClean="0"/>
              <a:t>Provisional and/or Growth Proficient </a:t>
            </a:r>
            <a:r>
              <a:rPr lang="en-US" sz="2000" b="1" smtClean="0"/>
              <a:t>will</a:t>
            </a:r>
            <a:r>
              <a:rPr lang="en-US" sz="2000" smtClean="0"/>
              <a:t> </a:t>
            </a:r>
            <a:r>
              <a:rPr lang="en-US" sz="2000" b="1" smtClean="0"/>
              <a:t>help you </a:t>
            </a:r>
            <a:r>
              <a:rPr lang="en-US" sz="2000" smtClean="0"/>
              <a:t>meet targets</a:t>
            </a:r>
          </a:p>
          <a:p>
            <a:pPr marL="114300" indent="0">
              <a:buFont typeface="Arial" charset="0"/>
              <a:buNone/>
            </a:pPr>
            <a:endParaRPr lang="en-US" sz="2000" smtClean="0"/>
          </a:p>
        </p:txBody>
      </p:sp>
    </p:spTree>
    <p:extLst>
      <p:ext uri="{BB962C8B-B14F-4D97-AF65-F5344CB8AC3E}">
        <p14:creationId xmlns:p14="http://schemas.microsoft.com/office/powerpoint/2010/main" val="2872698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Proficiency Targets</a:t>
            </a:r>
            <a:endParaRPr lang="en-US" dirty="0"/>
          </a:p>
        </p:txBody>
      </p:sp>
      <p:sp>
        <p:nvSpPr>
          <p:cNvPr id="15363" name="Content Placeholder 2"/>
          <p:cNvSpPr>
            <a:spLocks noGrp="1"/>
          </p:cNvSpPr>
          <p:nvPr>
            <p:ph idx="1"/>
          </p:nvPr>
        </p:nvSpPr>
        <p:spPr/>
        <p:txBody>
          <a:bodyPr/>
          <a:lstStyle/>
          <a:p>
            <a:pPr marL="114300" indent="0">
              <a:buFont typeface="Arial" charset="0"/>
              <a:buNone/>
            </a:pPr>
            <a:r>
              <a:rPr lang="en-US" smtClean="0"/>
              <a:t>School has 65% proficiency in 2011-12 school year. School must be 85% proficient by 2021-22 school year. </a:t>
            </a:r>
          </a:p>
          <a:p>
            <a:pPr marL="114300" indent="0">
              <a:buFont typeface="Arial" charset="0"/>
              <a:buNone/>
            </a:pPr>
            <a:endParaRPr lang="en-US" smtClean="0"/>
          </a:p>
          <a:p>
            <a:pPr marL="114300" indent="0">
              <a:buFont typeface="Arial" charset="0"/>
              <a:buNone/>
            </a:pPr>
            <a:r>
              <a:rPr lang="en-US" smtClean="0"/>
              <a:t>Subtract baseline target from end target rate and divide by the number of school years in between. </a:t>
            </a:r>
          </a:p>
          <a:p>
            <a:pPr marL="114300" indent="0">
              <a:buFont typeface="Arial" charset="0"/>
              <a:buNone/>
            </a:pPr>
            <a:endParaRPr lang="en-US" smtClean="0"/>
          </a:p>
          <a:p>
            <a:pPr marL="114300" indent="0" algn="ctr">
              <a:buFont typeface="Arial" charset="0"/>
              <a:buNone/>
            </a:pPr>
            <a:r>
              <a:rPr lang="en-US" smtClean="0"/>
              <a:t>(85 – 65)/10 = </a:t>
            </a:r>
            <a:r>
              <a:rPr lang="en-US" smtClean="0">
                <a:solidFill>
                  <a:srgbClr val="00B050"/>
                </a:solidFill>
              </a:rPr>
              <a:t>+2% annual increment of target</a:t>
            </a:r>
            <a:r>
              <a:rPr lang="en-US" smtClean="0"/>
              <a:t> </a:t>
            </a:r>
          </a:p>
          <a:p>
            <a:pPr marL="114300" indent="0" algn="ctr">
              <a:buFont typeface="Arial" charset="0"/>
              <a:buNone/>
            </a:pPr>
            <a:endParaRPr lang="en-US" smtClean="0"/>
          </a:p>
          <a:p>
            <a:pPr marL="114300" indent="0">
              <a:buFont typeface="Arial" charset="0"/>
              <a:buNone/>
            </a:pPr>
            <a:r>
              <a:rPr lang="en-US" smtClean="0"/>
              <a:t>The school’s target would be </a:t>
            </a:r>
            <a:r>
              <a:rPr lang="en-US" smtClean="0">
                <a:solidFill>
                  <a:srgbClr val="00B050"/>
                </a:solidFill>
              </a:rPr>
              <a:t>67% </a:t>
            </a:r>
            <a:r>
              <a:rPr lang="en-US" smtClean="0"/>
              <a:t>in 2012-13, </a:t>
            </a:r>
            <a:r>
              <a:rPr lang="en-US" smtClean="0">
                <a:solidFill>
                  <a:srgbClr val="00B050"/>
                </a:solidFill>
              </a:rPr>
              <a:t>69%</a:t>
            </a:r>
            <a:r>
              <a:rPr lang="en-US" smtClean="0"/>
              <a:t> in 2013-14, </a:t>
            </a:r>
            <a:r>
              <a:rPr lang="en-US" smtClean="0">
                <a:solidFill>
                  <a:srgbClr val="00B050"/>
                </a:solidFill>
              </a:rPr>
              <a:t>71%</a:t>
            </a:r>
            <a:r>
              <a:rPr lang="en-US" smtClean="0"/>
              <a:t> in 2014-15, and so on.</a:t>
            </a:r>
          </a:p>
        </p:txBody>
      </p:sp>
    </p:spTree>
    <p:extLst>
      <p:ext uri="{BB962C8B-B14F-4D97-AF65-F5344CB8AC3E}">
        <p14:creationId xmlns:p14="http://schemas.microsoft.com/office/powerpoint/2010/main" val="1720443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Chart 3"/>
          <p:cNvGraphicFramePr>
            <a:graphicFrameLocks/>
          </p:cNvGraphicFramePr>
          <p:nvPr/>
        </p:nvGraphicFramePr>
        <p:xfrm>
          <a:off x="101600" y="1168400"/>
          <a:ext cx="8331200" cy="5613400"/>
        </p:xfrm>
        <a:graphic>
          <a:graphicData uri="http://schemas.openxmlformats.org/presentationml/2006/ole">
            <mc:AlternateContent xmlns:mc="http://schemas.openxmlformats.org/markup-compatibility/2006">
              <mc:Choice xmlns:v="urn:schemas-microsoft-com:vml" Requires="v">
                <p:oleObj spid="_x0000_s6147" r:id="rId3" imgW="8327858" imgH="5614903" progId="Excel.Chart.8">
                  <p:embed/>
                </p:oleObj>
              </mc:Choice>
              <mc:Fallback>
                <p:oleObj r:id="rId3" imgW="8327858" imgH="5614903"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1168400"/>
                        <a:ext cx="8331200" cy="561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itle 1"/>
          <p:cNvSpPr>
            <a:spLocks noGrp="1"/>
          </p:cNvSpPr>
          <p:nvPr>
            <p:ph type="title"/>
          </p:nvPr>
        </p:nvSpPr>
        <p:spPr/>
        <p:txBody>
          <a:bodyPr/>
          <a:lstStyle/>
          <a:p>
            <a:pPr>
              <a:defRPr/>
            </a:pPr>
            <a:r>
              <a:rPr lang="en-US" dirty="0" smtClean="0"/>
              <a:t>Proficiency Targets Example</a:t>
            </a:r>
            <a:endParaRPr lang="en-US" dirty="0"/>
          </a:p>
        </p:txBody>
      </p:sp>
      <p:sp>
        <p:nvSpPr>
          <p:cNvPr id="3" name="TextBox 2"/>
          <p:cNvSpPr txBox="1"/>
          <p:nvPr/>
        </p:nvSpPr>
        <p:spPr>
          <a:xfrm>
            <a:off x="1017588" y="3357563"/>
            <a:ext cx="21717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dirty="0">
                <a:solidFill>
                  <a:srgbClr val="2F2B20"/>
                </a:solidFill>
              </a:rPr>
              <a:t>Example school starts from 65% proficient in subject</a:t>
            </a:r>
          </a:p>
        </p:txBody>
      </p:sp>
      <p:sp>
        <p:nvSpPr>
          <p:cNvPr id="7" name="TextBox 6"/>
          <p:cNvSpPr txBox="1"/>
          <p:nvPr/>
        </p:nvSpPr>
        <p:spPr>
          <a:xfrm>
            <a:off x="5962650" y="2433638"/>
            <a:ext cx="21717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dirty="0">
                <a:solidFill>
                  <a:srgbClr val="2F2B20"/>
                </a:solidFill>
              </a:rPr>
              <a:t>Example school ends at (at least) 85% proficient in subject</a:t>
            </a:r>
          </a:p>
        </p:txBody>
      </p:sp>
      <p:sp>
        <p:nvSpPr>
          <p:cNvPr id="24" name="Right Triangle 23"/>
          <p:cNvSpPr/>
          <p:nvPr/>
        </p:nvSpPr>
        <p:spPr>
          <a:xfrm flipH="1">
            <a:off x="3811588" y="2528888"/>
            <a:ext cx="533400" cy="85725"/>
          </a:xfrm>
          <a:prstGeom prst="rtTriangl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6" name="Right Triangle 25"/>
          <p:cNvSpPr/>
          <p:nvPr/>
        </p:nvSpPr>
        <p:spPr>
          <a:xfrm flipH="1">
            <a:off x="4881563" y="2363788"/>
            <a:ext cx="533400" cy="85725"/>
          </a:xfrm>
          <a:prstGeom prst="rtTriangl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7" name="Right Triangle 26"/>
          <p:cNvSpPr/>
          <p:nvPr/>
        </p:nvSpPr>
        <p:spPr>
          <a:xfrm flipH="1">
            <a:off x="4344988" y="2449513"/>
            <a:ext cx="533400" cy="85725"/>
          </a:xfrm>
          <a:prstGeom prst="rtTriangl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8" name="Right Triangle 27"/>
          <p:cNvSpPr/>
          <p:nvPr/>
        </p:nvSpPr>
        <p:spPr>
          <a:xfrm flipH="1">
            <a:off x="5410200" y="2276475"/>
            <a:ext cx="533400" cy="85725"/>
          </a:xfrm>
          <a:prstGeom prst="rtTriangl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9" name="Right Triangle 28"/>
          <p:cNvSpPr/>
          <p:nvPr/>
        </p:nvSpPr>
        <p:spPr>
          <a:xfrm flipH="1">
            <a:off x="3278188" y="2619375"/>
            <a:ext cx="533400" cy="87313"/>
          </a:xfrm>
          <a:prstGeom prst="rtTriangl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0" name="Right Triangle 29"/>
          <p:cNvSpPr/>
          <p:nvPr/>
        </p:nvSpPr>
        <p:spPr>
          <a:xfrm flipH="1">
            <a:off x="2713038" y="2697163"/>
            <a:ext cx="533400" cy="85725"/>
          </a:xfrm>
          <a:prstGeom prst="rtTriangl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1" name="Right Triangle 30"/>
          <p:cNvSpPr/>
          <p:nvPr/>
        </p:nvSpPr>
        <p:spPr>
          <a:xfrm flipH="1">
            <a:off x="2179638" y="2771775"/>
            <a:ext cx="533400" cy="85725"/>
          </a:xfrm>
          <a:prstGeom prst="rtTriangl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2" name="Right Triangle 31"/>
          <p:cNvSpPr/>
          <p:nvPr/>
        </p:nvSpPr>
        <p:spPr>
          <a:xfrm flipH="1">
            <a:off x="1652588" y="2862263"/>
            <a:ext cx="533400" cy="87312"/>
          </a:xfrm>
          <a:prstGeom prst="rtTriangl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3" name="Right Triangle 32"/>
          <p:cNvSpPr/>
          <p:nvPr/>
        </p:nvSpPr>
        <p:spPr>
          <a:xfrm flipH="1">
            <a:off x="1103313" y="2957513"/>
            <a:ext cx="533400" cy="85725"/>
          </a:xfrm>
          <a:prstGeom prst="rtTriangl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4" name="Right Triangle 33"/>
          <p:cNvSpPr/>
          <p:nvPr/>
        </p:nvSpPr>
        <p:spPr>
          <a:xfrm flipH="1">
            <a:off x="5962650" y="2200275"/>
            <a:ext cx="533400" cy="85725"/>
          </a:xfrm>
          <a:prstGeom prst="rtTriangl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5" name="Right Triangle 34"/>
          <p:cNvSpPr/>
          <p:nvPr/>
        </p:nvSpPr>
        <p:spPr>
          <a:xfrm flipH="1">
            <a:off x="6481763" y="2124075"/>
            <a:ext cx="533400" cy="85725"/>
          </a:xfrm>
          <a:prstGeom prst="rtTriangl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6" name="Oval 5"/>
          <p:cNvSpPr/>
          <p:nvPr/>
        </p:nvSpPr>
        <p:spPr>
          <a:xfrm>
            <a:off x="6934200" y="1981200"/>
            <a:ext cx="228600" cy="2286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Oval 1"/>
          <p:cNvSpPr/>
          <p:nvPr/>
        </p:nvSpPr>
        <p:spPr>
          <a:xfrm>
            <a:off x="914400" y="2895600"/>
            <a:ext cx="228600" cy="2286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cxnSp>
        <p:nvCxnSpPr>
          <p:cNvPr id="16384" name="Straight Arrow Connector 16383"/>
          <p:cNvCxnSpPr/>
          <p:nvPr/>
        </p:nvCxnSpPr>
        <p:spPr>
          <a:xfrm flipV="1">
            <a:off x="4648200" y="2590800"/>
            <a:ext cx="0" cy="1452563"/>
          </a:xfrm>
          <a:prstGeom prst="straightConnector1">
            <a:avLst/>
          </a:prstGeom>
          <a:ln w="38100">
            <a:tailEnd type="arrow"/>
          </a:ln>
        </p:spPr>
        <p:style>
          <a:lnRef idx="2">
            <a:schemeClr val="accent4"/>
          </a:lnRef>
          <a:fillRef idx="0">
            <a:schemeClr val="accent4"/>
          </a:fillRef>
          <a:effectRef idx="1">
            <a:schemeClr val="accent4"/>
          </a:effectRef>
          <a:fontRef idx="minor">
            <a:schemeClr val="tx1"/>
          </a:fontRef>
        </p:style>
      </p:cxnSp>
      <p:sp>
        <p:nvSpPr>
          <p:cNvPr id="40" name="TextBox 39"/>
          <p:cNvSpPr txBox="1"/>
          <p:nvPr/>
        </p:nvSpPr>
        <p:spPr>
          <a:xfrm>
            <a:off x="4114800" y="4114800"/>
            <a:ext cx="2171700" cy="646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dirty="0">
                <a:solidFill>
                  <a:srgbClr val="2F2B20"/>
                </a:solidFill>
              </a:rPr>
              <a:t>Example School has +2% Annual Target</a:t>
            </a:r>
          </a:p>
        </p:txBody>
      </p:sp>
      <p:cxnSp>
        <p:nvCxnSpPr>
          <p:cNvPr id="46" name="Straight Arrow Connector 45"/>
          <p:cNvCxnSpPr/>
          <p:nvPr/>
        </p:nvCxnSpPr>
        <p:spPr>
          <a:xfrm flipH="1" flipV="1">
            <a:off x="1190625" y="3127375"/>
            <a:ext cx="357188" cy="188913"/>
          </a:xfrm>
          <a:prstGeom prst="straightConnector1">
            <a:avLst/>
          </a:prstGeom>
          <a:ln w="38100">
            <a:tailEnd type="arrow"/>
          </a:ln>
        </p:spPr>
        <p:style>
          <a:lnRef idx="2">
            <a:schemeClr val="accent4"/>
          </a:lnRef>
          <a:fillRef idx="0">
            <a:schemeClr val="accent4"/>
          </a:fillRef>
          <a:effectRef idx="1">
            <a:schemeClr val="accent4"/>
          </a:effectRef>
          <a:fontRef idx="minor">
            <a:schemeClr val="tx1"/>
          </a:fontRef>
        </p:style>
      </p:cxnSp>
      <p:cxnSp>
        <p:nvCxnSpPr>
          <p:cNvPr id="54" name="Straight Arrow Connector 53"/>
          <p:cNvCxnSpPr/>
          <p:nvPr/>
        </p:nvCxnSpPr>
        <p:spPr>
          <a:xfrm flipH="1" flipV="1">
            <a:off x="7175500" y="2208213"/>
            <a:ext cx="357188" cy="188912"/>
          </a:xfrm>
          <a:prstGeom prst="straightConnector1">
            <a:avLst/>
          </a:prstGeom>
          <a:ln w="38100">
            <a:tailEnd type="arrow"/>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40974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pPr>
              <a:defRPr/>
            </a:pPr>
            <a:r>
              <a:rPr lang="en-US" dirty="0" smtClean="0"/>
              <a:t>Multi-year Proficiency Calculations</a:t>
            </a:r>
            <a:endParaRPr lang="en-US" dirty="0"/>
          </a:p>
        </p:txBody>
      </p:sp>
      <p:sp>
        <p:nvSpPr>
          <p:cNvPr id="17411" name="Content Placeholder 2"/>
          <p:cNvSpPr>
            <a:spLocks noGrp="1"/>
          </p:cNvSpPr>
          <p:nvPr>
            <p:ph idx="1"/>
          </p:nvPr>
        </p:nvSpPr>
        <p:spPr>
          <a:xfrm>
            <a:off x="457200" y="1600200"/>
            <a:ext cx="7772400" cy="5029200"/>
          </a:xfrm>
        </p:spPr>
        <p:txBody>
          <a:bodyPr/>
          <a:lstStyle/>
          <a:p>
            <a:r>
              <a:rPr lang="en-US" smtClean="0"/>
              <a:t>Multi-year weighted proficiency averages are used in cases where a single year’s proficiency rate is not meeting the school’s target</a:t>
            </a:r>
          </a:p>
          <a:p>
            <a:endParaRPr lang="en-US" smtClean="0"/>
          </a:p>
          <a:p>
            <a:r>
              <a:rPr lang="en-US" smtClean="0"/>
              <a:t>Weighting is based on the school’s assessed enrollment in each year</a:t>
            </a:r>
          </a:p>
          <a:p>
            <a:endParaRPr lang="en-US" smtClean="0"/>
          </a:p>
          <a:p>
            <a:r>
              <a:rPr lang="en-US" smtClean="0"/>
              <a:t>Up to three years are used in this sequence:</a:t>
            </a:r>
          </a:p>
          <a:p>
            <a:pPr marL="776288" lvl="2" indent="0">
              <a:buFont typeface="Arial" charset="0"/>
              <a:buNone/>
            </a:pPr>
            <a:r>
              <a:rPr lang="en-US" smtClean="0"/>
              <a:t>1. Calculate single year proficiency rate. Go to 2 if target is not met.</a:t>
            </a:r>
          </a:p>
          <a:p>
            <a:pPr marL="776288" lvl="2" indent="0">
              <a:buFont typeface="Arial" charset="0"/>
              <a:buNone/>
            </a:pPr>
            <a:r>
              <a:rPr lang="en-US" smtClean="0"/>
              <a:t>2. Calculate weighted two year proficiency rate. Go to 3 if target is not met.</a:t>
            </a:r>
          </a:p>
          <a:p>
            <a:pPr marL="776288" lvl="2" indent="0">
              <a:buFont typeface="Arial" charset="0"/>
              <a:buNone/>
            </a:pPr>
            <a:r>
              <a:rPr lang="en-US" smtClean="0"/>
              <a:t>3. Calculate weighted three year proficiency rate. Go to 4 if target not met.</a:t>
            </a:r>
          </a:p>
          <a:p>
            <a:pPr marL="776288" lvl="2" indent="0">
              <a:buFont typeface="Arial" charset="0"/>
              <a:buNone/>
            </a:pPr>
            <a:r>
              <a:rPr lang="en-US" smtClean="0"/>
              <a:t>4. Calculate Safe Harbor. If not met, cell is red (0 points).</a:t>
            </a:r>
          </a:p>
        </p:txBody>
      </p:sp>
    </p:spTree>
    <p:extLst>
      <p:ext uri="{BB962C8B-B14F-4D97-AF65-F5344CB8AC3E}">
        <p14:creationId xmlns:p14="http://schemas.microsoft.com/office/powerpoint/2010/main" val="25007399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Proficiency “Cell” Basics</a:t>
            </a:r>
            <a:endParaRPr lang="en-US" dirty="0"/>
          </a:p>
        </p:txBody>
      </p:sp>
      <p:sp>
        <p:nvSpPr>
          <p:cNvPr id="18435" name="Content Placeholder 2"/>
          <p:cNvSpPr>
            <a:spLocks noGrp="1"/>
          </p:cNvSpPr>
          <p:nvPr>
            <p:ph idx="1"/>
          </p:nvPr>
        </p:nvSpPr>
        <p:spPr/>
        <p:txBody>
          <a:bodyPr/>
          <a:lstStyle/>
          <a:p>
            <a:r>
              <a:rPr lang="en-US" smtClean="0"/>
              <a:t>All valid subgroups will have a proficiency cell with possible points</a:t>
            </a:r>
          </a:p>
          <a:p>
            <a:endParaRPr lang="en-US" smtClean="0"/>
          </a:p>
          <a:p>
            <a:r>
              <a:rPr lang="en-US" smtClean="0"/>
              <a:t>Districts will potentially have a SEE subgroup if they are a SEE member district with at least 30 FAY SEE students</a:t>
            </a:r>
          </a:p>
          <a:p>
            <a:endParaRPr lang="en-US" smtClean="0"/>
          </a:p>
          <a:p>
            <a:r>
              <a:rPr lang="en-US" smtClean="0"/>
              <a:t>Schools and districts will always have an “All Students” group, even with one FAY student</a:t>
            </a:r>
          </a:p>
          <a:p>
            <a:endParaRPr lang="en-US" smtClean="0"/>
          </a:p>
          <a:p>
            <a:r>
              <a:rPr lang="en-US" smtClean="0"/>
              <a:t>All assessed content areas will have cells (Reading, Mathematics, Writing, Science, and Social Studies)</a:t>
            </a:r>
          </a:p>
          <a:p>
            <a:endParaRPr lang="en-US" smtClean="0"/>
          </a:p>
        </p:txBody>
      </p:sp>
    </p:spTree>
    <p:extLst>
      <p:ext uri="{BB962C8B-B14F-4D97-AF65-F5344CB8AC3E}">
        <p14:creationId xmlns:p14="http://schemas.microsoft.com/office/powerpoint/2010/main" val="1264814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Proficiency Cell Colors and Points</a:t>
            </a:r>
            <a:endParaRPr lang="en-US" dirty="0"/>
          </a:p>
        </p:txBody>
      </p:sp>
      <p:sp>
        <p:nvSpPr>
          <p:cNvPr id="19459" name="Content Placeholder 2"/>
          <p:cNvSpPr>
            <a:spLocks noGrp="1"/>
          </p:cNvSpPr>
          <p:nvPr>
            <p:ph idx="1"/>
          </p:nvPr>
        </p:nvSpPr>
        <p:spPr/>
        <p:txBody>
          <a:bodyPr/>
          <a:lstStyle/>
          <a:p>
            <a:r>
              <a:rPr lang="en-US" smtClean="0"/>
              <a:t>Green cells are worth two points and are earned by meeting the school’s or district’s proficiency target</a:t>
            </a:r>
          </a:p>
          <a:p>
            <a:endParaRPr lang="en-US" smtClean="0"/>
          </a:p>
          <a:p>
            <a:r>
              <a:rPr lang="en-US" smtClean="0"/>
              <a:t>Yellow cells are worth one point and are earned by meeting the Safe Harbor target (instead of meeting the proficiency target)</a:t>
            </a:r>
          </a:p>
          <a:p>
            <a:endParaRPr lang="en-US" smtClean="0"/>
          </a:p>
          <a:p>
            <a:r>
              <a:rPr lang="en-US" smtClean="0"/>
              <a:t>Red cells are worth zero points and are earned by not meeting proficiency or Safe Harbor targets</a:t>
            </a:r>
          </a:p>
          <a:p>
            <a:endParaRPr lang="en-US" smtClean="0"/>
          </a:p>
          <a:p>
            <a:r>
              <a:rPr lang="en-US" smtClean="0"/>
              <a:t>The Bottom 30% subgroup will earn a green cell and two points by meeting the Safe Harbor target</a:t>
            </a:r>
          </a:p>
          <a:p>
            <a:endParaRPr lang="en-US" smtClean="0"/>
          </a:p>
        </p:txBody>
      </p:sp>
    </p:spTree>
    <p:extLst>
      <p:ext uri="{BB962C8B-B14F-4D97-AF65-F5344CB8AC3E}">
        <p14:creationId xmlns:p14="http://schemas.microsoft.com/office/powerpoint/2010/main" val="1353578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txBox="1">
            <a:spLocks/>
          </p:cNvSpPr>
          <p:nvPr/>
        </p:nvSpPr>
        <p:spPr bwMode="auto">
          <a:xfrm>
            <a:off x="457200" y="1676400"/>
            <a:ext cx="7162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4300"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20000"/>
              </a:spcBef>
              <a:spcAft>
                <a:spcPct val="0"/>
              </a:spcAft>
              <a:buClr>
                <a:srgbClr val="A9A57C"/>
              </a:buClr>
              <a:buFont typeface="Arial" charset="0"/>
              <a:buNone/>
            </a:pPr>
            <a:r>
              <a:rPr lang="en-US" sz="2200" smtClean="0">
                <a:solidFill>
                  <a:srgbClr val="2F2B20"/>
                </a:solidFill>
              </a:rPr>
              <a:t>Students considered proficient are…</a:t>
            </a:r>
          </a:p>
          <a:p>
            <a:pPr fontAlgn="base">
              <a:spcBef>
                <a:spcPct val="20000"/>
              </a:spcBef>
              <a:spcAft>
                <a:spcPct val="0"/>
              </a:spcAft>
              <a:buClr>
                <a:srgbClr val="A9A57C"/>
              </a:buClr>
              <a:buFont typeface="Arial" charset="0"/>
              <a:buNone/>
            </a:pPr>
            <a:endParaRPr lang="en-US" sz="2200" smtClean="0">
              <a:solidFill>
                <a:srgbClr val="2F2B20"/>
              </a:solidFill>
            </a:endParaRPr>
          </a:p>
          <a:p>
            <a:pPr fontAlgn="base">
              <a:spcBef>
                <a:spcPct val="20000"/>
              </a:spcBef>
              <a:spcAft>
                <a:spcPct val="0"/>
              </a:spcAft>
              <a:buClr>
                <a:srgbClr val="A9A57C"/>
              </a:buClr>
              <a:buFont typeface="Arial" charset="0"/>
              <a:buNone/>
            </a:pPr>
            <a:endParaRPr lang="en-US" sz="2200" smtClean="0">
              <a:solidFill>
                <a:srgbClr val="2F2B20"/>
              </a:solidFill>
            </a:endParaRPr>
          </a:p>
          <a:p>
            <a:pPr fontAlgn="base">
              <a:spcBef>
                <a:spcPct val="20000"/>
              </a:spcBef>
              <a:spcAft>
                <a:spcPct val="0"/>
              </a:spcAft>
              <a:buClr>
                <a:srgbClr val="A9A57C"/>
              </a:buClr>
              <a:buFont typeface="Arial" charset="0"/>
              <a:buNone/>
            </a:pPr>
            <a:endParaRPr lang="en-US" sz="2200" smtClean="0">
              <a:solidFill>
                <a:srgbClr val="2F2B20"/>
              </a:solidFill>
            </a:endParaRPr>
          </a:p>
          <a:p>
            <a:pPr algn="ctr" fontAlgn="base">
              <a:spcBef>
                <a:spcPct val="20000"/>
              </a:spcBef>
              <a:spcAft>
                <a:spcPct val="0"/>
              </a:spcAft>
              <a:buClr>
                <a:srgbClr val="A9A57C"/>
              </a:buClr>
              <a:buFont typeface="Arial" charset="0"/>
              <a:buNone/>
            </a:pPr>
            <a:r>
              <a:rPr lang="en-US" sz="2200" smtClean="0">
                <a:solidFill>
                  <a:srgbClr val="2F2B20"/>
                </a:solidFill>
              </a:rPr>
              <a:t>vs.</a:t>
            </a:r>
          </a:p>
        </p:txBody>
      </p:sp>
      <p:sp>
        <p:nvSpPr>
          <p:cNvPr id="2" name="Title 1"/>
          <p:cNvSpPr>
            <a:spLocks noGrp="1"/>
          </p:cNvSpPr>
          <p:nvPr>
            <p:ph type="title"/>
          </p:nvPr>
        </p:nvSpPr>
        <p:spPr/>
        <p:txBody>
          <a:bodyPr/>
          <a:lstStyle/>
          <a:p>
            <a:pPr>
              <a:defRPr/>
            </a:pPr>
            <a:r>
              <a:rPr lang="en-US" dirty="0" smtClean="0"/>
              <a:t>“Accountable Proficient” </a:t>
            </a:r>
            <a:br>
              <a:rPr lang="en-US" dirty="0" smtClean="0"/>
            </a:br>
            <a:r>
              <a:rPr lang="en-US" dirty="0" smtClean="0"/>
              <a:t>versus Proficient</a:t>
            </a:r>
            <a:endParaRPr lang="en-US" dirty="0"/>
          </a:p>
        </p:txBody>
      </p:sp>
      <p:sp>
        <p:nvSpPr>
          <p:cNvPr id="4" name="Content Placeholder 2"/>
          <p:cNvSpPr txBox="1">
            <a:spLocks/>
          </p:cNvSpPr>
          <p:nvPr/>
        </p:nvSpPr>
        <p:spPr bwMode="auto">
          <a:xfrm>
            <a:off x="1905000" y="2209800"/>
            <a:ext cx="4267200" cy="99060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A9A57C"/>
              </a:buClr>
              <a:buFont typeface="Arial" charset="0"/>
              <a:buNone/>
              <a:defRPr/>
            </a:pPr>
            <a:r>
              <a:rPr lang="en-US" dirty="0" smtClean="0">
                <a:solidFill>
                  <a:srgbClr val="2F2B20"/>
                </a:solidFill>
              </a:rPr>
              <a:t>For ‘True Proficiency’ purposes:</a:t>
            </a:r>
          </a:p>
          <a:p>
            <a:pPr>
              <a:buClr>
                <a:srgbClr val="A9A57C"/>
              </a:buClr>
              <a:defRPr/>
            </a:pPr>
            <a:r>
              <a:rPr lang="en-US" dirty="0" smtClean="0">
                <a:solidFill>
                  <a:srgbClr val="2F2B20"/>
                </a:solidFill>
              </a:rPr>
              <a:t>Performance Level 1 or 2</a:t>
            </a:r>
          </a:p>
          <a:p>
            <a:pPr>
              <a:buClr>
                <a:srgbClr val="A9A57C"/>
              </a:buClr>
              <a:defRPr/>
            </a:pPr>
            <a:endParaRPr lang="en-US" dirty="0">
              <a:solidFill>
                <a:srgbClr val="2F2B20"/>
              </a:solidFill>
            </a:endParaRPr>
          </a:p>
        </p:txBody>
      </p:sp>
      <p:sp>
        <p:nvSpPr>
          <p:cNvPr id="7" name="Content Placeholder 2"/>
          <p:cNvSpPr txBox="1">
            <a:spLocks/>
          </p:cNvSpPr>
          <p:nvPr/>
        </p:nvSpPr>
        <p:spPr bwMode="auto">
          <a:xfrm>
            <a:off x="381000" y="3733800"/>
            <a:ext cx="7543800" cy="281940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A9A57C"/>
              </a:buClr>
              <a:buFont typeface="Arial" charset="0"/>
              <a:buNone/>
              <a:defRPr/>
            </a:pPr>
            <a:r>
              <a:rPr lang="en-US" dirty="0" smtClean="0">
                <a:solidFill>
                  <a:srgbClr val="2F2B20"/>
                </a:solidFill>
              </a:rPr>
              <a:t>For ‘</a:t>
            </a:r>
            <a:r>
              <a:rPr lang="en-US" b="1" dirty="0" smtClean="0">
                <a:solidFill>
                  <a:srgbClr val="2F2B20"/>
                </a:solidFill>
              </a:rPr>
              <a:t>Accountable Proficiency</a:t>
            </a:r>
            <a:r>
              <a:rPr lang="en-US" dirty="0" smtClean="0">
                <a:solidFill>
                  <a:srgbClr val="2F2B20"/>
                </a:solidFill>
              </a:rPr>
              <a:t>’ purposes:</a:t>
            </a:r>
          </a:p>
          <a:p>
            <a:pPr>
              <a:buClr>
                <a:srgbClr val="A9A57C"/>
              </a:buClr>
              <a:defRPr/>
            </a:pPr>
            <a:r>
              <a:rPr lang="en-US" dirty="0" smtClean="0">
                <a:solidFill>
                  <a:srgbClr val="2F2B20"/>
                </a:solidFill>
              </a:rPr>
              <a:t>Students must attain a performance level of 1 or 2  </a:t>
            </a:r>
            <a:r>
              <a:rPr lang="en-US" b="1" dirty="0" smtClean="0">
                <a:solidFill>
                  <a:srgbClr val="2F2B20"/>
                </a:solidFill>
              </a:rPr>
              <a:t>–</a:t>
            </a:r>
            <a:r>
              <a:rPr lang="en-US" dirty="0" smtClean="0">
                <a:solidFill>
                  <a:srgbClr val="2F2B20"/>
                </a:solidFill>
              </a:rPr>
              <a:t>OR</a:t>
            </a:r>
            <a:r>
              <a:rPr lang="en-US" b="1" dirty="0" smtClean="0">
                <a:solidFill>
                  <a:srgbClr val="2F2B20"/>
                </a:solidFill>
              </a:rPr>
              <a:t>–</a:t>
            </a:r>
            <a:r>
              <a:rPr lang="en-US" dirty="0" smtClean="0">
                <a:solidFill>
                  <a:srgbClr val="2F2B20"/>
                </a:solidFill>
              </a:rPr>
              <a:t> </a:t>
            </a:r>
            <a:endParaRPr lang="en-US" b="1" dirty="0" smtClean="0">
              <a:solidFill>
                <a:srgbClr val="2F2B20"/>
              </a:solidFill>
            </a:endParaRPr>
          </a:p>
          <a:p>
            <a:pPr>
              <a:buClr>
                <a:srgbClr val="A9A57C"/>
              </a:buClr>
              <a:defRPr/>
            </a:pPr>
            <a:r>
              <a:rPr lang="en-US" dirty="0" smtClean="0">
                <a:solidFill>
                  <a:srgbClr val="2F2B20"/>
                </a:solidFill>
              </a:rPr>
              <a:t>Students must attain a scale score that is within 2 standard errors of the proficient cut score </a:t>
            </a:r>
            <a:r>
              <a:rPr lang="en-US" b="1" dirty="0" smtClean="0">
                <a:solidFill>
                  <a:srgbClr val="2F2B20"/>
                </a:solidFill>
              </a:rPr>
              <a:t>(</a:t>
            </a:r>
            <a:r>
              <a:rPr lang="en-US" b="1" i="1" dirty="0" smtClean="0">
                <a:solidFill>
                  <a:srgbClr val="2F2B20"/>
                </a:solidFill>
              </a:rPr>
              <a:t>provisionally proficient</a:t>
            </a:r>
            <a:r>
              <a:rPr lang="en-US" b="1" dirty="0" smtClean="0">
                <a:solidFill>
                  <a:srgbClr val="2F2B20"/>
                </a:solidFill>
              </a:rPr>
              <a:t>). </a:t>
            </a:r>
            <a:br>
              <a:rPr lang="en-US" b="1" dirty="0" smtClean="0">
                <a:solidFill>
                  <a:srgbClr val="2F2B20"/>
                </a:solidFill>
              </a:rPr>
            </a:br>
            <a:r>
              <a:rPr lang="en-US" b="1" dirty="0" smtClean="0">
                <a:solidFill>
                  <a:srgbClr val="2F2B20"/>
                </a:solidFill>
              </a:rPr>
              <a:t>–</a:t>
            </a:r>
            <a:r>
              <a:rPr lang="en-US" dirty="0" smtClean="0">
                <a:solidFill>
                  <a:srgbClr val="2F2B20"/>
                </a:solidFill>
              </a:rPr>
              <a:t>OR</a:t>
            </a:r>
            <a:r>
              <a:rPr lang="en-US" b="1" dirty="0" smtClean="0">
                <a:solidFill>
                  <a:srgbClr val="2F2B20"/>
                </a:solidFill>
              </a:rPr>
              <a:t>–</a:t>
            </a:r>
            <a:r>
              <a:rPr lang="en-US" dirty="0" smtClean="0">
                <a:solidFill>
                  <a:srgbClr val="2F2B20"/>
                </a:solidFill>
              </a:rPr>
              <a:t> </a:t>
            </a:r>
            <a:endParaRPr lang="en-US" b="1" dirty="0" smtClean="0">
              <a:solidFill>
                <a:srgbClr val="2F2B20"/>
              </a:solidFill>
            </a:endParaRPr>
          </a:p>
          <a:p>
            <a:pPr>
              <a:buClr>
                <a:srgbClr val="A9A57C"/>
              </a:buClr>
              <a:defRPr/>
            </a:pPr>
            <a:r>
              <a:rPr lang="en-US" dirty="0" smtClean="0">
                <a:solidFill>
                  <a:srgbClr val="2F2B20"/>
                </a:solidFill>
              </a:rPr>
              <a:t>Students must demonstrate growth at a rate that will allow them to reach proficiency in three years </a:t>
            </a:r>
            <a:r>
              <a:rPr lang="en-US" b="1" dirty="0" smtClean="0">
                <a:solidFill>
                  <a:srgbClr val="2F2B20"/>
                </a:solidFill>
              </a:rPr>
              <a:t>(</a:t>
            </a:r>
            <a:r>
              <a:rPr lang="en-US" b="1" i="1" dirty="0" smtClean="0">
                <a:solidFill>
                  <a:srgbClr val="2F2B20"/>
                </a:solidFill>
              </a:rPr>
              <a:t>growth proficient).</a:t>
            </a:r>
            <a:endParaRPr lang="en-US" dirty="0">
              <a:solidFill>
                <a:srgbClr val="2F2B20"/>
              </a:solidFill>
            </a:endParaRPr>
          </a:p>
        </p:txBody>
      </p:sp>
    </p:spTree>
    <p:extLst>
      <p:ext uri="{BB962C8B-B14F-4D97-AF65-F5344CB8AC3E}">
        <p14:creationId xmlns:p14="http://schemas.microsoft.com/office/powerpoint/2010/main" val="8282106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“Accountable Proficient” </a:t>
            </a:r>
            <a:br>
              <a:rPr lang="en-US" dirty="0" smtClean="0"/>
            </a:br>
            <a:r>
              <a:rPr lang="en-US" dirty="0" smtClean="0"/>
              <a:t>versus Proficient</a:t>
            </a:r>
            <a:endParaRPr lang="en-US" dirty="0"/>
          </a:p>
        </p:txBody>
      </p:sp>
      <p:sp>
        <p:nvSpPr>
          <p:cNvPr id="21507" name="Content Placeholder 2"/>
          <p:cNvSpPr>
            <a:spLocks noGrp="1"/>
          </p:cNvSpPr>
          <p:nvPr>
            <p:ph idx="1"/>
          </p:nvPr>
        </p:nvSpPr>
        <p:spPr/>
        <p:txBody>
          <a:bodyPr/>
          <a:lstStyle/>
          <a:p>
            <a:pPr marL="114300" indent="0">
              <a:buFont typeface="Arial" charset="0"/>
              <a:buNone/>
            </a:pPr>
            <a:r>
              <a:rPr lang="en-US" smtClean="0"/>
              <a:t>Considerations:</a:t>
            </a:r>
          </a:p>
          <a:p>
            <a:pPr lvl="1"/>
            <a:endParaRPr lang="en-US" smtClean="0"/>
          </a:p>
          <a:p>
            <a:pPr lvl="1"/>
            <a:r>
              <a:rPr lang="en-US" smtClean="0"/>
              <a:t>Provisional proficiency and growth proficiency are helpful in meeting proficiency target rates but do not match your MEAP/MME raw reports and MISchoolData. </a:t>
            </a:r>
          </a:p>
          <a:p>
            <a:pPr lvl="1"/>
            <a:endParaRPr lang="en-US" smtClean="0"/>
          </a:p>
          <a:p>
            <a:pPr lvl="1"/>
            <a:r>
              <a:rPr lang="en-US" smtClean="0"/>
              <a:t>Proficiency rates in MISchoolData and on MME/MEAP reports will also be different from from accountable proficiency rates because the accountable rates </a:t>
            </a:r>
            <a:r>
              <a:rPr lang="en-US" b="1" i="1" smtClean="0"/>
              <a:t>only</a:t>
            </a:r>
            <a:r>
              <a:rPr lang="en-US" smtClean="0"/>
              <a:t> reflect Full Academic Year (FAY) students at the appropriate </a:t>
            </a:r>
            <a:r>
              <a:rPr lang="en-US" i="1" smtClean="0"/>
              <a:t>feeder</a:t>
            </a:r>
            <a:r>
              <a:rPr lang="en-US" smtClean="0"/>
              <a:t> schools.</a:t>
            </a:r>
          </a:p>
          <a:p>
            <a:pPr lvl="1"/>
            <a:endParaRPr lang="en-US" smtClean="0"/>
          </a:p>
          <a:p>
            <a:pPr lvl="1"/>
            <a:endParaRPr lang="en-US" smtClean="0"/>
          </a:p>
        </p:txBody>
      </p:sp>
    </p:spTree>
    <p:extLst>
      <p:ext uri="{BB962C8B-B14F-4D97-AF65-F5344CB8AC3E}">
        <p14:creationId xmlns:p14="http://schemas.microsoft.com/office/powerpoint/2010/main" val="163663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Full Academic Year (FAY)</a:t>
            </a:r>
            <a:endParaRPr lang="en-US" dirty="0"/>
          </a:p>
        </p:txBody>
      </p:sp>
      <p:sp>
        <p:nvSpPr>
          <p:cNvPr id="22531" name="Content Placeholder 2"/>
          <p:cNvSpPr>
            <a:spLocks noGrp="1"/>
          </p:cNvSpPr>
          <p:nvPr>
            <p:ph idx="1"/>
          </p:nvPr>
        </p:nvSpPr>
        <p:spPr/>
        <p:txBody>
          <a:bodyPr/>
          <a:lstStyle/>
          <a:p>
            <a:r>
              <a:rPr lang="en-US" smtClean="0"/>
              <a:t>Students that were present in the building for the last:</a:t>
            </a:r>
          </a:p>
          <a:p>
            <a:endParaRPr lang="en-US" smtClean="0"/>
          </a:p>
          <a:p>
            <a:pPr lvl="2"/>
            <a:r>
              <a:rPr lang="en-US" smtClean="0"/>
              <a:t>2 count days + student in end-of-year collection (Elem./M.S.)</a:t>
            </a:r>
          </a:p>
          <a:p>
            <a:pPr lvl="2"/>
            <a:endParaRPr lang="en-US" smtClean="0"/>
          </a:p>
          <a:p>
            <a:pPr lvl="2"/>
            <a:r>
              <a:rPr lang="en-US" smtClean="0"/>
              <a:t>3 count days + student in end-of-year collection (H.S.)</a:t>
            </a:r>
          </a:p>
          <a:p>
            <a:pPr lvl="2"/>
            <a:endParaRPr lang="en-US" smtClean="0"/>
          </a:p>
          <a:p>
            <a:r>
              <a:rPr lang="en-US" smtClean="0"/>
              <a:t>Only FAY students can count toward a school or district’s proficiency rates for accountability purposes.</a:t>
            </a:r>
          </a:p>
          <a:p>
            <a:endParaRPr lang="en-US" smtClean="0"/>
          </a:p>
          <a:p>
            <a:r>
              <a:rPr lang="en-US" smtClean="0"/>
              <a:t>Limits the impact of student transiency on accountability.</a:t>
            </a:r>
          </a:p>
          <a:p>
            <a:endParaRPr lang="en-US" smtClean="0"/>
          </a:p>
          <a:p>
            <a:r>
              <a:rPr lang="en-US" smtClean="0"/>
              <a:t>Ensures that only students that have been educated by the school/district count for proficiency.</a:t>
            </a:r>
          </a:p>
          <a:p>
            <a:pPr lvl="2"/>
            <a:endParaRPr lang="en-US" smtClean="0"/>
          </a:p>
        </p:txBody>
      </p:sp>
    </p:spTree>
    <p:extLst>
      <p:ext uri="{BB962C8B-B14F-4D97-AF65-F5344CB8AC3E}">
        <p14:creationId xmlns:p14="http://schemas.microsoft.com/office/powerpoint/2010/main" val="160306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ESEA Flexibility - Metrics Overview</a:t>
            </a:r>
            <a:endParaRPr lang="en-US" dirty="0"/>
          </a:p>
        </p:txBody>
      </p:sp>
      <p:sp>
        <p:nvSpPr>
          <p:cNvPr id="2" name="Content Placeholder 1"/>
          <p:cNvSpPr>
            <a:spLocks noGrp="1"/>
          </p:cNvSpPr>
          <p:nvPr>
            <p:ph sz="quarter" idx="1"/>
          </p:nvPr>
        </p:nvSpPr>
        <p:spPr>
          <a:xfrm>
            <a:off x="381000" y="1600201"/>
            <a:ext cx="8407400" cy="5105400"/>
          </a:xfrm>
          <a:prstGeom prst="rect">
            <a:avLst/>
          </a:prstGeom>
        </p:spPr>
        <p:txBody>
          <a:bodyPr>
            <a:normAutofit fontScale="92500" lnSpcReduction="10000"/>
          </a:bodyPr>
          <a:lstStyle/>
          <a:p>
            <a:pPr>
              <a:defRPr/>
            </a:pPr>
            <a:r>
              <a:rPr lang="en-US" sz="2600" dirty="0" smtClean="0"/>
              <a:t>Statewide Top to Bottom (TTB) Ranking </a:t>
            </a:r>
          </a:p>
          <a:p>
            <a:pPr lvl="1">
              <a:defRPr/>
            </a:pPr>
            <a:r>
              <a:rPr lang="en-US" sz="2300" dirty="0" smtClean="0"/>
              <a:t>Same calculations as in 2011</a:t>
            </a:r>
          </a:p>
          <a:p>
            <a:pPr lvl="1"/>
            <a:r>
              <a:rPr lang="en-US" dirty="0" smtClean="0"/>
              <a:t>Based </a:t>
            </a:r>
            <a:r>
              <a:rPr lang="en-US" dirty="0"/>
              <a:t>on achievement rates, improvement rates, and achievement gaps (and graduation rates for high schools) </a:t>
            </a:r>
          </a:p>
          <a:p>
            <a:pPr>
              <a:defRPr/>
            </a:pPr>
            <a:r>
              <a:rPr lang="en-US" dirty="0" smtClean="0"/>
              <a:t>Priority Schools</a:t>
            </a:r>
          </a:p>
          <a:p>
            <a:pPr lvl="1">
              <a:defRPr/>
            </a:pPr>
            <a:r>
              <a:rPr lang="en-US" dirty="0" smtClean="0"/>
              <a:t>Lowest 5% of TTB</a:t>
            </a:r>
          </a:p>
          <a:p>
            <a:pPr lvl="1"/>
            <a:r>
              <a:rPr lang="en-US" dirty="0" smtClean="0"/>
              <a:t>Formerly </a:t>
            </a:r>
            <a:r>
              <a:rPr lang="en-US" dirty="0"/>
              <a:t>labeled Persistently Lowest Achieving (PLA) </a:t>
            </a:r>
          </a:p>
          <a:p>
            <a:pPr lvl="1"/>
            <a:r>
              <a:rPr lang="en-US" dirty="0" smtClean="0"/>
              <a:t>Required </a:t>
            </a:r>
            <a:r>
              <a:rPr lang="en-US" dirty="0"/>
              <a:t>by ESEA flexibility AND state law </a:t>
            </a:r>
          </a:p>
          <a:p>
            <a:pPr>
              <a:defRPr/>
            </a:pPr>
            <a:r>
              <a:rPr lang="en-US" dirty="0" smtClean="0"/>
              <a:t>Focus Schools</a:t>
            </a:r>
          </a:p>
          <a:p>
            <a:pPr lvl="1">
              <a:defRPr/>
            </a:pPr>
            <a:r>
              <a:rPr lang="en-US" dirty="0" smtClean="0"/>
              <a:t>Schools with largest achievement gaps based on a composite of all TTB achievement gap measures</a:t>
            </a:r>
          </a:p>
          <a:p>
            <a:pPr lvl="1">
              <a:defRPr/>
            </a:pPr>
            <a:r>
              <a:rPr lang="en-US" dirty="0" smtClean="0">
                <a:sym typeface="Wingdings" pitchFamily="2" charset="2"/>
              </a:rPr>
              <a:t>Required by ESEA flexibility</a:t>
            </a:r>
            <a:endParaRPr lang="en-US" dirty="0">
              <a:sym typeface="Wingdings" pitchFamily="2" charset="2"/>
            </a:endParaRPr>
          </a:p>
        </p:txBody>
      </p:sp>
    </p:spTree>
    <p:extLst>
      <p:ext uri="{BB962C8B-B14F-4D97-AF65-F5344CB8AC3E}">
        <p14:creationId xmlns:p14="http://schemas.microsoft.com/office/powerpoint/2010/main" val="1579769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1% and 2% Caps &amp; </a:t>
            </a:r>
            <a:br>
              <a:rPr lang="en-US" dirty="0" smtClean="0"/>
            </a:br>
            <a:r>
              <a:rPr lang="en-US" dirty="0" smtClean="0"/>
              <a:t>Alternate Assessments</a:t>
            </a:r>
            <a:endParaRPr lang="en-US" dirty="0"/>
          </a:p>
        </p:txBody>
      </p:sp>
      <p:sp>
        <p:nvSpPr>
          <p:cNvPr id="3" name="Content Placeholder 2"/>
          <p:cNvSpPr>
            <a:spLocks noGrp="1"/>
          </p:cNvSpPr>
          <p:nvPr>
            <p:ph idx="1"/>
          </p:nvPr>
        </p:nvSpPr>
        <p:spPr/>
        <p:txBody>
          <a:bodyPr/>
          <a:lstStyle/>
          <a:p>
            <a:pPr>
              <a:buFont typeface="Arial" pitchFamily="34" charset="0"/>
              <a:buChar char="•"/>
              <a:defRPr/>
            </a:pPr>
            <a:r>
              <a:rPr lang="en-US" dirty="0" smtClean="0"/>
              <a:t>1% MI-Access</a:t>
            </a:r>
          </a:p>
          <a:p>
            <a:pPr lvl="1">
              <a:buFont typeface="Arial" pitchFamily="34" charset="0"/>
              <a:buChar char="•"/>
              <a:defRPr/>
            </a:pPr>
            <a:r>
              <a:rPr lang="en-US" dirty="0" smtClean="0"/>
              <a:t>1% Automatic Cap</a:t>
            </a:r>
          </a:p>
          <a:p>
            <a:pPr lvl="1">
              <a:buFont typeface="Arial" pitchFamily="34" charset="0"/>
              <a:buChar char="•"/>
              <a:defRPr/>
            </a:pPr>
            <a:r>
              <a:rPr lang="en-US" dirty="0" smtClean="0"/>
              <a:t>+1% Additional (with  waiver and appeal)</a:t>
            </a:r>
          </a:p>
          <a:p>
            <a:pPr lvl="1">
              <a:buFont typeface="Arial" pitchFamily="34" charset="0"/>
              <a:buChar char="•"/>
              <a:defRPr/>
            </a:pPr>
            <a:endParaRPr lang="en-US" dirty="0" smtClean="0"/>
          </a:p>
          <a:p>
            <a:pPr lvl="1">
              <a:buFont typeface="Arial" pitchFamily="34" charset="0"/>
              <a:buChar char="•"/>
              <a:defRPr/>
            </a:pPr>
            <a:endParaRPr lang="en-US" dirty="0" smtClean="0"/>
          </a:p>
          <a:p>
            <a:pPr>
              <a:buFont typeface="Arial" pitchFamily="34" charset="0"/>
              <a:buChar char="•"/>
              <a:defRPr/>
            </a:pPr>
            <a:r>
              <a:rPr lang="en-US" dirty="0" smtClean="0"/>
              <a:t>2% MEAP-Access</a:t>
            </a:r>
          </a:p>
          <a:p>
            <a:pPr lvl="1">
              <a:buFont typeface="Arial" pitchFamily="34" charset="0"/>
              <a:buChar char="•"/>
              <a:defRPr/>
            </a:pPr>
            <a:r>
              <a:rPr lang="en-US" dirty="0" smtClean="0"/>
              <a:t>2% Automatic Cap</a:t>
            </a:r>
          </a:p>
          <a:p>
            <a:pPr marL="411163" lvl="1" indent="0">
              <a:buFont typeface="Arial" pitchFamily="34" charset="0"/>
              <a:buNone/>
              <a:defRPr/>
            </a:pPr>
            <a:endParaRPr lang="en-US" dirty="0" smtClean="0"/>
          </a:p>
          <a:p>
            <a:pPr marL="411163" lvl="1" indent="0">
              <a:buFont typeface="Arial" pitchFamily="34" charset="0"/>
              <a:buNone/>
              <a:defRPr/>
            </a:pPr>
            <a:endParaRPr lang="en-US" i="1" dirty="0" smtClean="0"/>
          </a:p>
          <a:p>
            <a:pPr>
              <a:buFont typeface="Arial" pitchFamily="34" charset="0"/>
              <a:buChar char="•"/>
              <a:defRPr/>
            </a:pPr>
            <a:r>
              <a:rPr lang="en-US" i="1" dirty="0" smtClean="0"/>
              <a:t>Assessment participation is never capped in either brand of alternate assessments.</a:t>
            </a:r>
            <a:endParaRPr lang="en-US" i="1" dirty="0"/>
          </a:p>
          <a:p>
            <a:pPr>
              <a:buFont typeface="Arial" pitchFamily="34" charset="0"/>
              <a:buChar char="•"/>
              <a:defRPr/>
            </a:pPr>
            <a:endParaRPr lang="en-US" i="1" dirty="0"/>
          </a:p>
        </p:txBody>
      </p:sp>
      <p:pic>
        <p:nvPicPr>
          <p:cNvPr id="23556" name="Picture 5" descr="http://www.michigan.gov/images/mde/MEAP-Access_263785_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324225"/>
            <a:ext cx="23241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7" descr="http://www.michigan.gov/images/mde/MI-Access_239466_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795463"/>
            <a:ext cx="2179638"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637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Graduation Rates</a:t>
            </a:r>
            <a:endParaRPr lang="en-US" dirty="0"/>
          </a:p>
        </p:txBody>
      </p:sp>
      <p:sp>
        <p:nvSpPr>
          <p:cNvPr id="22531" name="Content Placeholder 2"/>
          <p:cNvSpPr>
            <a:spLocks noGrp="1"/>
          </p:cNvSpPr>
          <p:nvPr>
            <p:ph idx="1"/>
          </p:nvPr>
        </p:nvSpPr>
        <p:spPr>
          <a:xfrm>
            <a:off x="457200" y="1219200"/>
            <a:ext cx="7620000" cy="4800600"/>
          </a:xfrm>
          <a:extLst/>
        </p:spPr>
        <p:txBody>
          <a:bodyPr/>
          <a:lstStyle/>
          <a:p>
            <a:pPr marL="114300" indent="0">
              <a:buFont typeface="Arial" charset="0"/>
              <a:buNone/>
              <a:defRPr/>
            </a:pPr>
            <a:r>
              <a:rPr lang="en-US" dirty="0" smtClean="0"/>
              <a:t>3 Possible colors to receive for this target area:</a:t>
            </a:r>
          </a:p>
          <a:p>
            <a:pPr>
              <a:defRPr/>
            </a:pPr>
            <a:endParaRPr lang="en-US" dirty="0"/>
          </a:p>
          <a:p>
            <a:pPr>
              <a:defRPr/>
            </a:pPr>
            <a:r>
              <a:rPr lang="en-US" dirty="0" smtClean="0"/>
              <a:t>If </a:t>
            </a:r>
            <a:r>
              <a:rPr lang="en-US" dirty="0"/>
              <a:t>a </a:t>
            </a:r>
            <a:r>
              <a:rPr lang="en-US" dirty="0" smtClean="0"/>
              <a:t>school/subgroup </a:t>
            </a:r>
            <a:r>
              <a:rPr lang="en-US" dirty="0"/>
              <a:t>has a graduation rate of at least 80%, it will receive a </a:t>
            </a:r>
            <a:r>
              <a:rPr lang="en-US" dirty="0">
                <a:solidFill>
                  <a:srgbClr val="00B050"/>
                </a:solidFill>
              </a:rPr>
              <a:t>green </a:t>
            </a:r>
            <a:r>
              <a:rPr lang="en-US" dirty="0" smtClean="0"/>
              <a:t>cell (2 points).</a:t>
            </a:r>
          </a:p>
          <a:p>
            <a:pPr>
              <a:defRPr/>
            </a:pPr>
            <a:endParaRPr lang="en-US" dirty="0" smtClean="0"/>
          </a:p>
          <a:p>
            <a:pPr>
              <a:defRPr/>
            </a:pPr>
            <a:r>
              <a:rPr lang="en-US" dirty="0" smtClean="0"/>
              <a:t>If </a:t>
            </a:r>
            <a:r>
              <a:rPr lang="en-US" dirty="0"/>
              <a:t>it makes the graduation rate improvement target, it will receive a </a:t>
            </a:r>
            <a:r>
              <a:rPr lang="en-US" dirty="0">
                <a:solidFill>
                  <a:schemeClr val="dk1"/>
                </a:solidFill>
                <a:highlight>
                  <a:srgbClr val="FFFF00"/>
                </a:highlight>
              </a:rPr>
              <a:t>yellow</a:t>
            </a:r>
            <a:r>
              <a:rPr lang="en-US" dirty="0">
                <a:solidFill>
                  <a:srgbClr val="FFFF00"/>
                </a:solidFill>
              </a:rPr>
              <a:t> </a:t>
            </a:r>
            <a:r>
              <a:rPr lang="en-US" dirty="0" smtClean="0"/>
              <a:t>cell (1 point).</a:t>
            </a:r>
          </a:p>
          <a:p>
            <a:pPr>
              <a:defRPr/>
            </a:pPr>
            <a:endParaRPr lang="en-US" dirty="0" smtClean="0"/>
          </a:p>
          <a:p>
            <a:pPr>
              <a:defRPr/>
            </a:pPr>
            <a:r>
              <a:rPr lang="en-US" dirty="0" smtClean="0"/>
              <a:t>If </a:t>
            </a:r>
            <a:r>
              <a:rPr lang="en-US" dirty="0"/>
              <a:t>it misses both the rate and the improvement target, they will receive a </a:t>
            </a:r>
            <a:r>
              <a:rPr lang="en-US" dirty="0">
                <a:solidFill>
                  <a:srgbClr val="C00000"/>
                </a:solidFill>
              </a:rPr>
              <a:t>red </a:t>
            </a:r>
            <a:r>
              <a:rPr lang="en-US" dirty="0" smtClean="0"/>
              <a:t>cell (0 points).</a:t>
            </a:r>
          </a:p>
          <a:p>
            <a:pPr>
              <a:defRPr/>
            </a:pPr>
            <a:endParaRPr lang="en-US" dirty="0"/>
          </a:p>
          <a:p>
            <a:pPr marL="114300" indent="0">
              <a:buFont typeface="Arial" charset="0"/>
              <a:buNone/>
              <a:defRPr/>
            </a:pPr>
            <a:r>
              <a:rPr lang="en-US" dirty="0" smtClean="0"/>
              <a:t>Audit:</a:t>
            </a:r>
          </a:p>
          <a:p>
            <a:pPr marL="114300" lvl="1" indent="0">
              <a:buClr>
                <a:schemeClr val="accent1"/>
              </a:buClr>
              <a:buFont typeface="Arial" charset="0"/>
              <a:buNone/>
              <a:defRPr/>
            </a:pPr>
            <a:r>
              <a:rPr lang="en-US" sz="2200" dirty="0" smtClean="0"/>
              <a:t>*</a:t>
            </a:r>
            <a:r>
              <a:rPr lang="en-US" sz="2200" dirty="0"/>
              <a:t> A </a:t>
            </a:r>
            <a:r>
              <a:rPr lang="en-US" sz="2200" dirty="0" smtClean="0"/>
              <a:t>school/district’s overall status color </a:t>
            </a:r>
            <a:r>
              <a:rPr lang="en-US" sz="2200" dirty="0"/>
              <a:t>is automatically </a:t>
            </a:r>
            <a:r>
              <a:rPr lang="en-US" sz="2200" dirty="0">
                <a:solidFill>
                  <a:schemeClr val="dk1"/>
                </a:solidFill>
                <a:highlight>
                  <a:srgbClr val="FFFF00"/>
                </a:highlight>
              </a:rPr>
              <a:t>yellow</a:t>
            </a:r>
            <a:r>
              <a:rPr lang="en-US" sz="2200" dirty="0"/>
              <a:t> if it has a </a:t>
            </a:r>
            <a:r>
              <a:rPr lang="en-US" sz="2200" dirty="0" smtClean="0">
                <a:solidFill>
                  <a:srgbClr val="C00000"/>
                </a:solidFill>
              </a:rPr>
              <a:t>red</a:t>
            </a:r>
            <a:r>
              <a:rPr lang="en-US" sz="2200" dirty="0" smtClean="0"/>
              <a:t> </a:t>
            </a:r>
            <a:r>
              <a:rPr lang="en-US" sz="2200" dirty="0"/>
              <a:t>for the “All Students” </a:t>
            </a:r>
            <a:r>
              <a:rPr lang="en-US" sz="2200" dirty="0" smtClean="0"/>
              <a:t>group for this target.  </a:t>
            </a:r>
            <a:endParaRPr lang="en-US" sz="2200" dirty="0"/>
          </a:p>
          <a:p>
            <a:pPr marL="114300" indent="0">
              <a:buFont typeface="Arial" charset="0"/>
              <a:buNone/>
              <a:defRPr/>
            </a:pPr>
            <a:endParaRPr lang="en-US" dirty="0" smtClean="0"/>
          </a:p>
        </p:txBody>
      </p:sp>
    </p:spTree>
    <p:extLst>
      <p:ext uri="{BB962C8B-B14F-4D97-AF65-F5344CB8AC3E}">
        <p14:creationId xmlns:p14="http://schemas.microsoft.com/office/powerpoint/2010/main" val="20950809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Attendance Rates</a:t>
            </a:r>
            <a:endParaRPr lang="en-US" dirty="0"/>
          </a:p>
        </p:txBody>
      </p:sp>
      <p:sp>
        <p:nvSpPr>
          <p:cNvPr id="23555" name="Content Placeholder 2"/>
          <p:cNvSpPr>
            <a:spLocks noGrp="1"/>
          </p:cNvSpPr>
          <p:nvPr>
            <p:ph idx="1"/>
          </p:nvPr>
        </p:nvSpPr>
        <p:spPr>
          <a:xfrm>
            <a:off x="533400" y="1676400"/>
            <a:ext cx="7620000" cy="4800600"/>
          </a:xfrm>
          <a:extLst/>
        </p:spPr>
        <p:txBody>
          <a:bodyPr/>
          <a:lstStyle/>
          <a:p>
            <a:pPr marL="114300" indent="0">
              <a:buFont typeface="Arial" charset="0"/>
              <a:buNone/>
              <a:defRPr/>
            </a:pPr>
            <a:r>
              <a:rPr lang="en-US" dirty="0"/>
              <a:t>3</a:t>
            </a:r>
            <a:r>
              <a:rPr lang="en-US" smtClean="0"/>
              <a:t> </a:t>
            </a:r>
            <a:r>
              <a:rPr lang="en-US" dirty="0" smtClean="0"/>
              <a:t>Possible colors to receive for this target area:</a:t>
            </a:r>
          </a:p>
          <a:p>
            <a:pPr marL="114300" indent="0">
              <a:buFont typeface="Arial" charset="0"/>
              <a:buNone/>
              <a:defRPr/>
            </a:pPr>
            <a:endParaRPr lang="en-US" dirty="0"/>
          </a:p>
          <a:p>
            <a:pPr>
              <a:defRPr/>
            </a:pPr>
            <a:r>
              <a:rPr lang="en-US" dirty="0" smtClean="0"/>
              <a:t>If </a:t>
            </a:r>
            <a:r>
              <a:rPr lang="en-US" dirty="0"/>
              <a:t>a school meets the attendance target, it will receive a </a:t>
            </a:r>
            <a:r>
              <a:rPr lang="en-US" dirty="0">
                <a:solidFill>
                  <a:srgbClr val="00B050"/>
                </a:solidFill>
              </a:rPr>
              <a:t>green</a:t>
            </a:r>
            <a:r>
              <a:rPr lang="en-US" dirty="0"/>
              <a:t> cell </a:t>
            </a:r>
            <a:r>
              <a:rPr lang="en-US" dirty="0" smtClean="0"/>
              <a:t>(2 points) for </a:t>
            </a:r>
            <a:r>
              <a:rPr lang="en-US" dirty="0"/>
              <a:t>attendance </a:t>
            </a:r>
            <a:r>
              <a:rPr lang="en-US" dirty="0" smtClean="0"/>
              <a:t>rate.</a:t>
            </a:r>
          </a:p>
          <a:p>
            <a:pPr>
              <a:defRPr/>
            </a:pPr>
            <a:r>
              <a:rPr lang="en-US" dirty="0" smtClean="0"/>
              <a:t>If a school meets the attendance improvement target, it will receive a </a:t>
            </a:r>
            <a:r>
              <a:rPr lang="en-US" dirty="0" smtClean="0">
                <a:solidFill>
                  <a:schemeClr val="dk1"/>
                </a:solidFill>
                <a:highlight>
                  <a:srgbClr val="FFFF00"/>
                </a:highlight>
              </a:rPr>
              <a:t>yellow</a:t>
            </a:r>
            <a:r>
              <a:rPr lang="en-US" dirty="0"/>
              <a:t> </a:t>
            </a:r>
            <a:r>
              <a:rPr lang="en-US" dirty="0" smtClean="0"/>
              <a:t>cell (1 point).</a:t>
            </a:r>
            <a:endParaRPr lang="en-US" dirty="0"/>
          </a:p>
          <a:p>
            <a:pPr>
              <a:defRPr/>
            </a:pPr>
            <a:r>
              <a:rPr lang="en-US" dirty="0" smtClean="0"/>
              <a:t>If </a:t>
            </a:r>
            <a:r>
              <a:rPr lang="en-US" dirty="0"/>
              <a:t>it misses the attendance target, they will receive a </a:t>
            </a:r>
            <a:r>
              <a:rPr lang="en-US" dirty="0">
                <a:solidFill>
                  <a:srgbClr val="C00000"/>
                </a:solidFill>
              </a:rPr>
              <a:t>red</a:t>
            </a:r>
            <a:r>
              <a:rPr lang="en-US" dirty="0"/>
              <a:t> </a:t>
            </a:r>
            <a:r>
              <a:rPr lang="en-US" dirty="0" smtClean="0"/>
              <a:t>cell (0 points). </a:t>
            </a:r>
          </a:p>
          <a:p>
            <a:pPr>
              <a:defRPr/>
            </a:pPr>
            <a:endParaRPr lang="en-US" dirty="0"/>
          </a:p>
          <a:p>
            <a:pPr marL="114300" indent="0">
              <a:buFont typeface="Arial" charset="0"/>
              <a:buNone/>
              <a:defRPr/>
            </a:pPr>
            <a:r>
              <a:rPr lang="en-US" dirty="0" smtClean="0"/>
              <a:t>Audit:</a:t>
            </a:r>
          </a:p>
          <a:p>
            <a:pPr marL="114300" indent="0">
              <a:buFont typeface="Arial" charset="0"/>
              <a:buNone/>
              <a:defRPr/>
            </a:pPr>
            <a:r>
              <a:rPr lang="en-US" dirty="0" smtClean="0"/>
              <a:t>*A school/district receiving a </a:t>
            </a:r>
            <a:r>
              <a:rPr lang="en-US" dirty="0" smtClean="0">
                <a:solidFill>
                  <a:srgbClr val="C00000"/>
                </a:solidFill>
              </a:rPr>
              <a:t>red</a:t>
            </a:r>
            <a:r>
              <a:rPr lang="en-US" dirty="0" smtClean="0"/>
              <a:t> indicator for attendance cannot have an overall color ranking better than </a:t>
            </a:r>
            <a:r>
              <a:rPr lang="en-US" dirty="0">
                <a:solidFill>
                  <a:schemeClr val="dk1"/>
                </a:solidFill>
                <a:highlight>
                  <a:srgbClr val="FFFF00"/>
                </a:highlight>
              </a:rPr>
              <a:t>yellow.</a:t>
            </a:r>
          </a:p>
          <a:p>
            <a:pPr marL="114300" indent="0">
              <a:buFont typeface="Arial" charset="0"/>
              <a:buNone/>
              <a:defRPr/>
            </a:pPr>
            <a:endParaRPr lang="en-US" dirty="0" smtClean="0"/>
          </a:p>
        </p:txBody>
      </p:sp>
    </p:spTree>
    <p:extLst>
      <p:ext uri="{BB962C8B-B14F-4D97-AF65-F5344CB8AC3E}">
        <p14:creationId xmlns:p14="http://schemas.microsoft.com/office/powerpoint/2010/main" val="808984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Educator Evaluations </a:t>
            </a:r>
            <a:r>
              <a:rPr lang="en-US" sz="2400" b="1" spc="0" dirty="0" smtClean="0">
                <a:solidFill>
                  <a:srgbClr val="FF0000"/>
                </a:solidFill>
                <a:latin typeface="Calibri"/>
                <a:ea typeface="+mn-ea"/>
                <a:cs typeface="+mn-cs"/>
              </a:rPr>
              <a:t>(NEW!)</a:t>
            </a:r>
            <a:endParaRPr lang="en-US" sz="2400" dirty="0"/>
          </a:p>
        </p:txBody>
      </p:sp>
      <p:sp>
        <p:nvSpPr>
          <p:cNvPr id="26627" name="Content Placeholder 2"/>
          <p:cNvSpPr>
            <a:spLocks noGrp="1"/>
          </p:cNvSpPr>
          <p:nvPr>
            <p:ph idx="1"/>
          </p:nvPr>
        </p:nvSpPr>
        <p:spPr/>
        <p:txBody>
          <a:bodyPr/>
          <a:lstStyle/>
          <a:p>
            <a:r>
              <a:rPr lang="en-US" smtClean="0"/>
              <a:t>Educator Evaluations are based on State law. All of Michigan’s educators will be evaluated using measures of student growth and the results of these evaluations will be reported into MDE’s data systems. </a:t>
            </a:r>
          </a:p>
          <a:p>
            <a:r>
              <a:rPr lang="en-US" smtClean="0"/>
              <a:t>Educator Evaluations will be reported as “In Good Standing” or “Not in Good Standing” based on compliance with State law. </a:t>
            </a:r>
          </a:p>
          <a:p>
            <a:r>
              <a:rPr lang="en-US" smtClean="0"/>
              <a:t>Two components make up the Educator Evaluations section</a:t>
            </a:r>
          </a:p>
          <a:p>
            <a:pPr lvl="1"/>
            <a:r>
              <a:rPr lang="en-US" smtClean="0"/>
              <a:t>Effectiveness Labels Completion rate (100% target)</a:t>
            </a:r>
          </a:p>
          <a:p>
            <a:pPr lvl="1"/>
            <a:r>
              <a:rPr lang="en-US" smtClean="0"/>
              <a:t>TSDL Student Inclusion rate (95% target)</a:t>
            </a:r>
          </a:p>
          <a:p>
            <a:r>
              <a:rPr lang="en-US" smtClean="0"/>
              <a:t>2 Possible colors to receive for this target:</a:t>
            </a:r>
          </a:p>
          <a:p>
            <a:pPr lvl="1"/>
            <a:r>
              <a:rPr lang="en-US" smtClean="0"/>
              <a:t>Those in good standing will receive a </a:t>
            </a:r>
            <a:r>
              <a:rPr lang="en-US" smtClean="0">
                <a:solidFill>
                  <a:srgbClr val="00B050"/>
                </a:solidFill>
              </a:rPr>
              <a:t>green</a:t>
            </a:r>
            <a:r>
              <a:rPr lang="en-US" smtClean="0"/>
              <a:t> cell.</a:t>
            </a:r>
          </a:p>
          <a:p>
            <a:pPr lvl="1"/>
            <a:r>
              <a:rPr lang="en-US" smtClean="0"/>
              <a:t>Those not in good standing will receive a </a:t>
            </a:r>
            <a:r>
              <a:rPr lang="en-US" smtClean="0">
                <a:solidFill>
                  <a:srgbClr val="C00000"/>
                </a:solidFill>
              </a:rPr>
              <a:t>red</a:t>
            </a:r>
            <a:r>
              <a:rPr lang="en-US" smtClean="0"/>
              <a:t> cell.</a:t>
            </a:r>
          </a:p>
        </p:txBody>
      </p:sp>
    </p:spTree>
    <p:extLst>
      <p:ext uri="{BB962C8B-B14F-4D97-AF65-F5344CB8AC3E}">
        <p14:creationId xmlns:p14="http://schemas.microsoft.com/office/powerpoint/2010/main" val="31196801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Compliance Factors </a:t>
            </a:r>
            <a:r>
              <a:rPr lang="en-US" sz="2400" b="1" spc="0" dirty="0" smtClean="0">
                <a:solidFill>
                  <a:srgbClr val="FF0000"/>
                </a:solidFill>
                <a:latin typeface="Calibri"/>
              </a:rPr>
              <a:t>(PARTIALLY NEW</a:t>
            </a:r>
            <a:r>
              <a:rPr lang="en-US" sz="2400" b="1" spc="0" dirty="0">
                <a:solidFill>
                  <a:srgbClr val="FF0000"/>
                </a:solidFill>
                <a:latin typeface="Calibri"/>
              </a:rPr>
              <a:t>!)</a:t>
            </a:r>
            <a:endParaRPr lang="en-US" dirty="0"/>
          </a:p>
        </p:txBody>
      </p:sp>
      <p:sp>
        <p:nvSpPr>
          <p:cNvPr id="25603" name="Content Placeholder 2"/>
          <p:cNvSpPr>
            <a:spLocks noGrp="1"/>
          </p:cNvSpPr>
          <p:nvPr>
            <p:ph idx="1"/>
          </p:nvPr>
        </p:nvSpPr>
        <p:spPr/>
        <p:txBody>
          <a:bodyPr/>
          <a:lstStyle/>
          <a:p>
            <a:pPr>
              <a:defRPr/>
            </a:pPr>
            <a:r>
              <a:rPr lang="en-US" dirty="0"/>
              <a:t>Compliance Factors are based on State law. All schools are required by State law to have a </a:t>
            </a:r>
            <a:r>
              <a:rPr lang="en-US" dirty="0">
                <a:solidFill>
                  <a:srgbClr val="00B050"/>
                </a:solidFill>
              </a:rPr>
              <a:t>School Improvement </a:t>
            </a:r>
            <a:r>
              <a:rPr lang="en-US" dirty="0" smtClean="0">
                <a:solidFill>
                  <a:srgbClr val="00B050"/>
                </a:solidFill>
              </a:rPr>
              <a:t>Plan (SIP)</a:t>
            </a:r>
            <a:r>
              <a:rPr lang="en-US" dirty="0" smtClean="0"/>
              <a:t>, </a:t>
            </a:r>
            <a:r>
              <a:rPr lang="en-US" dirty="0"/>
              <a:t>and to complete </a:t>
            </a:r>
            <a:r>
              <a:rPr lang="en-US" dirty="0">
                <a:solidFill>
                  <a:srgbClr val="00B050"/>
                </a:solidFill>
              </a:rPr>
              <a:t>School Performance </a:t>
            </a:r>
            <a:r>
              <a:rPr lang="en-US" dirty="0" smtClean="0">
                <a:solidFill>
                  <a:srgbClr val="00B050"/>
                </a:solidFill>
              </a:rPr>
              <a:t>Indicator (SPR)</a:t>
            </a:r>
            <a:r>
              <a:rPr lang="en-US" dirty="0" smtClean="0"/>
              <a:t> </a:t>
            </a:r>
            <a:r>
              <a:rPr lang="en-US" dirty="0"/>
              <a:t>reports. </a:t>
            </a:r>
            <a:endParaRPr lang="en-US" dirty="0" smtClean="0"/>
          </a:p>
          <a:p>
            <a:pPr>
              <a:defRPr/>
            </a:pPr>
            <a:endParaRPr lang="en-US" dirty="0"/>
          </a:p>
          <a:p>
            <a:pPr>
              <a:defRPr/>
            </a:pPr>
            <a:r>
              <a:rPr lang="en-US" dirty="0"/>
              <a:t>If a school completes all of its required reports it will receive a green cell for the Compliance Factors. If a school does not complete its required reports, it will receive a red cell for Compliance Factors</a:t>
            </a:r>
            <a:r>
              <a:rPr lang="en-US" dirty="0" smtClean="0"/>
              <a:t>.</a:t>
            </a:r>
          </a:p>
          <a:p>
            <a:pPr>
              <a:defRPr/>
            </a:pPr>
            <a:endParaRPr lang="en-US" dirty="0"/>
          </a:p>
          <a:p>
            <a:pPr>
              <a:defRPr/>
            </a:pPr>
            <a:r>
              <a:rPr lang="en-US" dirty="0" smtClean="0"/>
              <a:t>2 Possible colors to receive for this target:</a:t>
            </a:r>
          </a:p>
          <a:p>
            <a:pPr lvl="1">
              <a:defRPr/>
            </a:pPr>
            <a:r>
              <a:rPr lang="en-US" dirty="0" smtClean="0"/>
              <a:t>Those </a:t>
            </a:r>
            <a:r>
              <a:rPr lang="en-US" dirty="0"/>
              <a:t>with </a:t>
            </a:r>
            <a:r>
              <a:rPr lang="en-US" dirty="0" smtClean="0"/>
              <a:t>completed reports receive </a:t>
            </a:r>
            <a:r>
              <a:rPr lang="en-US" dirty="0"/>
              <a:t>a </a:t>
            </a:r>
            <a:r>
              <a:rPr lang="en-US" dirty="0">
                <a:solidFill>
                  <a:srgbClr val="00B050"/>
                </a:solidFill>
              </a:rPr>
              <a:t>green </a:t>
            </a:r>
            <a:r>
              <a:rPr lang="en-US" dirty="0" smtClean="0"/>
              <a:t>cell.</a:t>
            </a:r>
          </a:p>
          <a:p>
            <a:pPr lvl="1">
              <a:defRPr/>
            </a:pPr>
            <a:r>
              <a:rPr lang="en-US" dirty="0"/>
              <a:t>T</a:t>
            </a:r>
            <a:r>
              <a:rPr lang="en-US" dirty="0" smtClean="0"/>
              <a:t>hose </a:t>
            </a:r>
            <a:r>
              <a:rPr lang="en-US" dirty="0"/>
              <a:t>with </a:t>
            </a:r>
            <a:r>
              <a:rPr lang="en-US" dirty="0" smtClean="0"/>
              <a:t>incomplete reports </a:t>
            </a:r>
            <a:r>
              <a:rPr lang="en-US" dirty="0"/>
              <a:t>receive a </a:t>
            </a:r>
            <a:r>
              <a:rPr lang="en-US" dirty="0">
                <a:solidFill>
                  <a:srgbClr val="C00000"/>
                </a:solidFill>
              </a:rPr>
              <a:t>red </a:t>
            </a:r>
            <a:r>
              <a:rPr lang="en-US" dirty="0"/>
              <a:t>cell. </a:t>
            </a:r>
          </a:p>
          <a:p>
            <a:pPr marL="114300" indent="0">
              <a:buFont typeface="Arial" charset="0"/>
              <a:buNone/>
              <a:defRPr/>
            </a:pPr>
            <a:endParaRPr lang="en-US" dirty="0" smtClean="0"/>
          </a:p>
        </p:txBody>
      </p:sp>
    </p:spTree>
    <p:extLst>
      <p:ext uri="{BB962C8B-B14F-4D97-AF65-F5344CB8AC3E}">
        <p14:creationId xmlns:p14="http://schemas.microsoft.com/office/powerpoint/2010/main" val="9878173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The Point-Based System for Overall School/District Color Status</a:t>
            </a:r>
            <a:endParaRPr lang="en-US" sz="4000" dirty="0"/>
          </a:p>
        </p:txBody>
      </p:sp>
      <p:sp>
        <p:nvSpPr>
          <p:cNvPr id="21507" name="Content Placeholder 2"/>
          <p:cNvSpPr>
            <a:spLocks noGrp="1"/>
          </p:cNvSpPr>
          <p:nvPr>
            <p:ph idx="1"/>
          </p:nvPr>
        </p:nvSpPr>
        <p:spPr>
          <a:extLst/>
        </p:spPr>
        <p:txBody>
          <a:bodyPr/>
          <a:lstStyle/>
          <a:p>
            <a:pPr>
              <a:defRPr/>
            </a:pPr>
            <a:r>
              <a:rPr lang="en-US" dirty="0" smtClean="0"/>
              <a:t>Target areas on the Accountability Scorecard are worth points that contribute to your school or district overall status color.</a:t>
            </a:r>
          </a:p>
          <a:p>
            <a:pPr>
              <a:defRPr/>
            </a:pPr>
            <a:r>
              <a:rPr lang="en-US" dirty="0" smtClean="0"/>
              <a:t>In general, meeting a target will yield 2 </a:t>
            </a:r>
            <a:r>
              <a:rPr lang="en-US" dirty="0" err="1" smtClean="0"/>
              <a:t>pts</a:t>
            </a:r>
            <a:r>
              <a:rPr lang="en-US" dirty="0" smtClean="0"/>
              <a:t> or the full point value.</a:t>
            </a:r>
          </a:p>
          <a:p>
            <a:pPr>
              <a:defRPr/>
            </a:pPr>
            <a:r>
              <a:rPr lang="en-US" dirty="0" smtClean="0"/>
              <a:t>Meeting a target through safe harbor or improvement will yield 1 point or half the point value (NOT true for Ed </a:t>
            </a:r>
            <a:r>
              <a:rPr lang="en-US" dirty="0" err="1" smtClean="0"/>
              <a:t>Evals</a:t>
            </a:r>
            <a:r>
              <a:rPr lang="en-US" dirty="0" smtClean="0"/>
              <a:t> and Compliance Factors targets)</a:t>
            </a:r>
          </a:p>
          <a:p>
            <a:pPr>
              <a:defRPr/>
            </a:pPr>
            <a:r>
              <a:rPr lang="en-US" dirty="0" smtClean="0"/>
              <a:t>Not meeting a target will yield 0 points.</a:t>
            </a:r>
          </a:p>
          <a:p>
            <a:pPr>
              <a:defRPr/>
            </a:pPr>
            <a:r>
              <a:rPr lang="en-US" dirty="0" smtClean="0"/>
              <a:t>We determine the school/district’s % points received and apply it the color scale:  </a:t>
            </a:r>
            <a:br>
              <a:rPr lang="en-US" dirty="0" smtClean="0"/>
            </a:br>
            <a:r>
              <a:rPr lang="en-US" dirty="0" smtClean="0">
                <a:solidFill>
                  <a:srgbClr val="00B050"/>
                </a:solidFill>
              </a:rPr>
              <a:t>Green: </a:t>
            </a:r>
            <a:r>
              <a:rPr lang="en-US" dirty="0" err="1" smtClean="0"/>
              <a:t>pts</a:t>
            </a:r>
            <a:r>
              <a:rPr lang="en-US" dirty="0" smtClean="0"/>
              <a:t> </a:t>
            </a:r>
            <a:r>
              <a:rPr lang="en-US" u="sng" dirty="0" smtClean="0"/>
              <a:t>&gt;</a:t>
            </a:r>
            <a:r>
              <a:rPr lang="en-US" dirty="0" smtClean="0"/>
              <a:t>85% 		</a:t>
            </a:r>
            <a:r>
              <a:rPr lang="en-US" dirty="0" smtClean="0">
                <a:solidFill>
                  <a:srgbClr val="FFC000"/>
                </a:solidFill>
              </a:rPr>
              <a:t>Orange:</a:t>
            </a:r>
            <a:r>
              <a:rPr lang="en-US" dirty="0" smtClean="0"/>
              <a:t>	 50%</a:t>
            </a:r>
            <a:r>
              <a:rPr lang="en-US" u="sng" dirty="0" smtClean="0"/>
              <a:t>&lt;</a:t>
            </a:r>
            <a:r>
              <a:rPr lang="en-US" dirty="0" err="1" smtClean="0"/>
              <a:t>pts</a:t>
            </a:r>
            <a:r>
              <a:rPr lang="en-US" dirty="0" smtClean="0"/>
              <a:t>&lt;60% 	</a:t>
            </a:r>
            <a:br>
              <a:rPr lang="en-US" dirty="0" smtClean="0"/>
            </a:br>
            <a:r>
              <a:rPr lang="en-US" dirty="0" smtClean="0">
                <a:solidFill>
                  <a:srgbClr val="92D050"/>
                </a:solidFill>
              </a:rPr>
              <a:t>Light Green: </a:t>
            </a:r>
            <a:r>
              <a:rPr lang="en-US" dirty="0" smtClean="0"/>
              <a:t>70%</a:t>
            </a:r>
            <a:r>
              <a:rPr lang="en-US" u="sng" dirty="0" smtClean="0"/>
              <a:t>&lt;</a:t>
            </a:r>
            <a:r>
              <a:rPr lang="en-US" dirty="0" err="1" smtClean="0"/>
              <a:t>pts</a:t>
            </a:r>
            <a:r>
              <a:rPr lang="en-US" dirty="0" smtClean="0"/>
              <a:t>&lt;85%	</a:t>
            </a:r>
            <a:r>
              <a:rPr lang="en-US" dirty="0" smtClean="0">
                <a:solidFill>
                  <a:srgbClr val="C00000"/>
                </a:solidFill>
              </a:rPr>
              <a:t>Red: </a:t>
            </a:r>
            <a:r>
              <a:rPr lang="en-US" dirty="0" err="1" smtClean="0"/>
              <a:t>pts</a:t>
            </a:r>
            <a:r>
              <a:rPr lang="en-US" dirty="0" smtClean="0"/>
              <a:t>&lt;50% </a:t>
            </a:r>
            <a:br>
              <a:rPr lang="en-US" dirty="0" smtClean="0"/>
            </a:br>
            <a:r>
              <a:rPr lang="en-US" dirty="0" smtClean="0">
                <a:solidFill>
                  <a:schemeClr val="dk1"/>
                </a:solidFill>
                <a:highlight>
                  <a:srgbClr val="FFFF00"/>
                </a:highlight>
              </a:rPr>
              <a:t>Yellow:</a:t>
            </a:r>
            <a:r>
              <a:rPr lang="en-US" dirty="0" smtClean="0">
                <a:solidFill>
                  <a:srgbClr val="FFFF00"/>
                </a:solidFill>
              </a:rPr>
              <a:t>: </a:t>
            </a:r>
            <a:r>
              <a:rPr lang="en-US" dirty="0" smtClean="0"/>
              <a:t>60%</a:t>
            </a:r>
            <a:r>
              <a:rPr lang="en-US" u="sng" dirty="0" smtClean="0"/>
              <a:t>&lt;</a:t>
            </a:r>
            <a:r>
              <a:rPr lang="en-US" dirty="0" err="1" smtClean="0"/>
              <a:t>pts</a:t>
            </a:r>
            <a:r>
              <a:rPr lang="en-US" dirty="0" smtClean="0"/>
              <a:t>&lt;70%		</a:t>
            </a:r>
            <a:br>
              <a:rPr lang="en-US" dirty="0" smtClean="0"/>
            </a:br>
            <a:endParaRPr lang="en-US" dirty="0" smtClean="0"/>
          </a:p>
        </p:txBody>
      </p:sp>
    </p:spTree>
    <p:extLst>
      <p:ext uri="{BB962C8B-B14F-4D97-AF65-F5344CB8AC3E}">
        <p14:creationId xmlns:p14="http://schemas.microsoft.com/office/powerpoint/2010/main" val="326352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9144000" cy="438150"/>
          </a:xfrm>
        </p:spPr>
        <p:txBody>
          <a:bodyPr/>
          <a:lstStyle/>
          <a:p>
            <a:pPr>
              <a:defRPr/>
            </a:pPr>
            <a:r>
              <a:rPr lang="en-US" sz="2800" dirty="0" smtClean="0"/>
              <a:t>Point Values by Color for Each Target Area</a:t>
            </a:r>
            <a:endParaRPr lang="en-US" sz="2800" dirty="0"/>
          </a:p>
        </p:txBody>
      </p:sp>
      <p:graphicFrame>
        <p:nvGraphicFramePr>
          <p:cNvPr id="3" name="Content Placeholder 2"/>
          <p:cNvGraphicFramePr>
            <a:graphicFrameLocks noGrp="1"/>
          </p:cNvGraphicFramePr>
          <p:nvPr>
            <p:ph idx="1"/>
          </p:nvPr>
        </p:nvGraphicFramePr>
        <p:xfrm>
          <a:off x="76199" y="457200"/>
          <a:ext cx="8991602" cy="6317383"/>
        </p:xfrm>
        <a:graphic>
          <a:graphicData uri="http://schemas.openxmlformats.org/drawingml/2006/table">
            <a:tbl>
              <a:tblPr firstRow="1" firstCol="1" bandRow="1">
                <a:tableStyleId>{5C22544A-7EE6-4342-B048-85BDC9FD1C3A}</a:tableStyleId>
              </a:tblPr>
              <a:tblGrid>
                <a:gridCol w="1625933"/>
                <a:gridCol w="2454926"/>
                <a:gridCol w="2454926"/>
                <a:gridCol w="2455817"/>
              </a:tblGrid>
              <a:tr h="770073">
                <a:tc>
                  <a:txBody>
                    <a:bodyPr/>
                    <a:lstStyle/>
                    <a:p>
                      <a:pPr marL="0" marR="0" algn="ctr">
                        <a:lnSpc>
                          <a:spcPct val="115000"/>
                        </a:lnSpc>
                        <a:spcBef>
                          <a:spcPts val="0"/>
                        </a:spcBef>
                        <a:spcAft>
                          <a:spcPts val="1000"/>
                        </a:spcAft>
                      </a:pPr>
                      <a:r>
                        <a:rPr lang="en-US" sz="1400" dirty="0">
                          <a:solidFill>
                            <a:schemeClr val="tx1">
                              <a:lumMod val="90000"/>
                              <a:lumOff val="10000"/>
                            </a:schemeClr>
                          </a:solidFill>
                          <a:effectLst/>
                        </a:rPr>
                        <a:t>Target Area</a:t>
                      </a:r>
                      <a:br>
                        <a:rPr lang="en-US" sz="1400" dirty="0">
                          <a:solidFill>
                            <a:schemeClr val="tx1">
                              <a:lumMod val="90000"/>
                              <a:lumOff val="10000"/>
                            </a:schemeClr>
                          </a:solidFill>
                          <a:effectLst/>
                        </a:rPr>
                      </a:br>
                      <a:r>
                        <a:rPr lang="en-US" sz="1400" dirty="0">
                          <a:solidFill>
                            <a:schemeClr val="tx1">
                              <a:lumMod val="90000"/>
                              <a:lumOff val="10000"/>
                            </a:schemeClr>
                          </a:solidFill>
                          <a:effectLst/>
                        </a:rPr>
                        <a:t>(where applicable)</a:t>
                      </a:r>
                      <a:endParaRPr lang="en-US" sz="1200" dirty="0">
                        <a:solidFill>
                          <a:schemeClr val="tx1">
                            <a:lumMod val="90000"/>
                            <a:lumOff val="10000"/>
                          </a:schemeClr>
                        </a:solidFill>
                        <a:effectLst/>
                        <a:latin typeface="Calibri"/>
                        <a:ea typeface="Calibri"/>
                        <a:cs typeface="Times New Roman"/>
                      </a:endParaRPr>
                    </a:p>
                  </a:txBody>
                  <a:tcPr marL="67572" marR="67572" marT="0" marB="0"/>
                </a:tc>
                <a:tc>
                  <a:txBody>
                    <a:bodyPr/>
                    <a:lstStyle/>
                    <a:p>
                      <a:pPr marL="0" marR="0" algn="ctr">
                        <a:lnSpc>
                          <a:spcPct val="115000"/>
                        </a:lnSpc>
                        <a:spcBef>
                          <a:spcPts val="0"/>
                        </a:spcBef>
                        <a:spcAft>
                          <a:spcPts val="1000"/>
                        </a:spcAft>
                      </a:pPr>
                      <a:r>
                        <a:rPr lang="en-US" sz="1400" dirty="0">
                          <a:solidFill>
                            <a:schemeClr val="tx1">
                              <a:lumMod val="90000"/>
                              <a:lumOff val="10000"/>
                            </a:schemeClr>
                          </a:solidFill>
                          <a:effectLst/>
                        </a:rPr>
                        <a:t>Target Met</a:t>
                      </a:r>
                      <a:endParaRPr lang="en-US" sz="1200" dirty="0">
                        <a:solidFill>
                          <a:schemeClr val="tx1">
                            <a:lumMod val="90000"/>
                            <a:lumOff val="10000"/>
                          </a:schemeClr>
                        </a:solidFill>
                        <a:effectLst/>
                        <a:latin typeface="Calibri"/>
                        <a:ea typeface="Calibri"/>
                        <a:cs typeface="Times New Roman"/>
                      </a:endParaRPr>
                    </a:p>
                  </a:txBody>
                  <a:tcPr marL="67572" marR="67572" marT="0" marB="0"/>
                </a:tc>
                <a:tc>
                  <a:txBody>
                    <a:bodyPr/>
                    <a:lstStyle/>
                    <a:p>
                      <a:pPr marL="0" marR="0" algn="ctr">
                        <a:lnSpc>
                          <a:spcPct val="115000"/>
                        </a:lnSpc>
                        <a:spcBef>
                          <a:spcPts val="0"/>
                        </a:spcBef>
                        <a:spcAft>
                          <a:spcPts val="1000"/>
                        </a:spcAft>
                      </a:pPr>
                      <a:r>
                        <a:rPr lang="en-US" sz="1400" dirty="0">
                          <a:solidFill>
                            <a:schemeClr val="tx1">
                              <a:lumMod val="90000"/>
                              <a:lumOff val="10000"/>
                            </a:schemeClr>
                          </a:solidFill>
                          <a:effectLst/>
                        </a:rPr>
                        <a:t>Target Met Through Safe Harbor or Improvement</a:t>
                      </a:r>
                      <a:endParaRPr lang="en-US" sz="1200" dirty="0">
                        <a:solidFill>
                          <a:schemeClr val="tx1">
                            <a:lumMod val="90000"/>
                            <a:lumOff val="10000"/>
                          </a:schemeClr>
                        </a:solidFill>
                        <a:effectLst/>
                        <a:latin typeface="Calibri"/>
                        <a:ea typeface="Calibri"/>
                        <a:cs typeface="Times New Roman"/>
                      </a:endParaRPr>
                    </a:p>
                  </a:txBody>
                  <a:tcPr marL="67572" marR="67572" marT="0" marB="0"/>
                </a:tc>
                <a:tc>
                  <a:txBody>
                    <a:bodyPr/>
                    <a:lstStyle/>
                    <a:p>
                      <a:pPr marL="0" marR="0" algn="ctr">
                        <a:lnSpc>
                          <a:spcPct val="115000"/>
                        </a:lnSpc>
                        <a:spcBef>
                          <a:spcPts val="0"/>
                        </a:spcBef>
                        <a:spcAft>
                          <a:spcPts val="1000"/>
                        </a:spcAft>
                      </a:pPr>
                      <a:r>
                        <a:rPr lang="en-US" sz="1400" dirty="0">
                          <a:solidFill>
                            <a:schemeClr val="tx1">
                              <a:lumMod val="90000"/>
                              <a:lumOff val="10000"/>
                            </a:schemeClr>
                          </a:solidFill>
                          <a:effectLst/>
                        </a:rPr>
                        <a:t>Target Not Met</a:t>
                      </a:r>
                      <a:endParaRPr lang="en-US" sz="1200" dirty="0">
                        <a:solidFill>
                          <a:schemeClr val="tx1">
                            <a:lumMod val="90000"/>
                            <a:lumOff val="10000"/>
                          </a:schemeClr>
                        </a:solidFill>
                        <a:effectLst/>
                        <a:latin typeface="Calibri"/>
                        <a:ea typeface="Calibri"/>
                        <a:cs typeface="Times New Roman"/>
                      </a:endParaRPr>
                    </a:p>
                  </a:txBody>
                  <a:tcPr marL="67572" marR="67572" marT="0" marB="0"/>
                </a:tc>
              </a:tr>
              <a:tr h="251212">
                <a:tc>
                  <a:txBody>
                    <a:bodyPr/>
                    <a:lstStyle/>
                    <a:p>
                      <a:pPr marL="0" marR="0">
                        <a:lnSpc>
                          <a:spcPct val="115000"/>
                        </a:lnSpc>
                        <a:spcBef>
                          <a:spcPts val="0"/>
                        </a:spcBef>
                        <a:spcAft>
                          <a:spcPts val="1000"/>
                        </a:spcAft>
                      </a:pPr>
                      <a:r>
                        <a:rPr lang="en-US" sz="1100" dirty="0">
                          <a:effectLst/>
                        </a:rPr>
                        <a:t>Participation </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Green- 0pts;</a:t>
                      </a:r>
                      <a:endParaRPr lang="en-US" sz="1400" dirty="0">
                        <a:solidFill>
                          <a:srgbClr val="00B050"/>
                        </a:solidFill>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a:effectLst/>
                        </a:rPr>
                        <a:t>Not applicable;</a:t>
                      </a:r>
                      <a:endParaRPr lang="en-US" sz="140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endParaRPr lang="en-US" sz="1400" dirty="0">
                        <a:solidFill>
                          <a:srgbClr val="C00000"/>
                        </a:solidFill>
                        <a:effectLst/>
                        <a:latin typeface="Calibri"/>
                        <a:ea typeface="Calibri"/>
                        <a:cs typeface="Times New Roman"/>
                      </a:endParaRPr>
                    </a:p>
                  </a:txBody>
                  <a:tcPr marL="67572" marR="67572" marT="0" marB="0"/>
                </a:tc>
              </a:tr>
              <a:tr h="477622">
                <a:tc>
                  <a:txBody>
                    <a:bodyPr/>
                    <a:lstStyle/>
                    <a:p>
                      <a:pPr marL="0" marR="0">
                        <a:lnSpc>
                          <a:spcPct val="115000"/>
                        </a:lnSpc>
                        <a:spcBef>
                          <a:spcPts val="0"/>
                        </a:spcBef>
                        <a:spcAft>
                          <a:spcPts val="1000"/>
                        </a:spcAft>
                      </a:pPr>
                      <a:r>
                        <a:rPr lang="en-US" sz="1100" dirty="0">
                          <a:effectLst/>
                        </a:rPr>
                        <a:t>Proficiency of All Students</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Green- 2pts;</a:t>
                      </a:r>
                      <a:endParaRPr lang="en-US" sz="1400" dirty="0">
                        <a:solidFill>
                          <a:srgbClr val="00B050"/>
                        </a:solidFill>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a:effectLst/>
                          <a:highlight>
                            <a:srgbClr val="FFFF00"/>
                          </a:highlight>
                        </a:rPr>
                        <a:t>Yellow- 1pt;</a:t>
                      </a:r>
                      <a:r>
                        <a:rPr lang="en-US" sz="1400">
                          <a:effectLst/>
                        </a:rPr>
                        <a:t>     </a:t>
                      </a:r>
                      <a:endParaRPr lang="en-US" sz="140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endParaRPr lang="en-US" sz="1400" dirty="0">
                        <a:solidFill>
                          <a:srgbClr val="C00000"/>
                        </a:solidFill>
                        <a:effectLst/>
                        <a:latin typeface="Calibri"/>
                        <a:ea typeface="Calibri"/>
                        <a:cs typeface="Times New Roman"/>
                      </a:endParaRPr>
                    </a:p>
                  </a:txBody>
                  <a:tcPr marL="67572" marR="67572" marT="0" marB="0"/>
                </a:tc>
              </a:tr>
              <a:tr h="477622">
                <a:tc>
                  <a:txBody>
                    <a:bodyPr/>
                    <a:lstStyle/>
                    <a:p>
                      <a:pPr marL="0" marR="0">
                        <a:lnSpc>
                          <a:spcPct val="115000"/>
                        </a:lnSpc>
                        <a:spcBef>
                          <a:spcPts val="0"/>
                        </a:spcBef>
                        <a:spcAft>
                          <a:spcPts val="1000"/>
                        </a:spcAft>
                      </a:pPr>
                      <a:r>
                        <a:rPr lang="en-US" sz="1100" dirty="0">
                          <a:effectLst/>
                        </a:rPr>
                        <a:t>Proficiency of Bottom 30% </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Green- 2pts;</a:t>
                      </a:r>
                      <a:endParaRPr lang="en-US" sz="1400" dirty="0">
                        <a:solidFill>
                          <a:srgbClr val="00B050"/>
                        </a:solidFill>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a:effectLst/>
                          <a:highlight>
                            <a:srgbClr val="FFFF00"/>
                          </a:highlight>
                        </a:rPr>
                        <a:t>Yellow- 1pt;</a:t>
                      </a:r>
                      <a:r>
                        <a:rPr lang="en-US" sz="1400">
                          <a:effectLst/>
                        </a:rPr>
                        <a:t>     </a:t>
                      </a:r>
                      <a:endParaRPr lang="en-US" sz="140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endParaRPr lang="en-US" sz="1400" dirty="0">
                        <a:solidFill>
                          <a:srgbClr val="C00000"/>
                        </a:solidFill>
                        <a:effectLst/>
                        <a:latin typeface="Calibri"/>
                        <a:ea typeface="Calibri"/>
                        <a:cs typeface="Times New Roman"/>
                      </a:endParaRPr>
                    </a:p>
                  </a:txBody>
                  <a:tcPr marL="67572" marR="67572" marT="0" marB="0"/>
                </a:tc>
              </a:tr>
              <a:tr h="690471">
                <a:tc>
                  <a:txBody>
                    <a:bodyPr/>
                    <a:lstStyle/>
                    <a:p>
                      <a:pPr marL="0" marR="0">
                        <a:lnSpc>
                          <a:spcPct val="115000"/>
                        </a:lnSpc>
                        <a:spcBef>
                          <a:spcPts val="0"/>
                        </a:spcBef>
                        <a:spcAft>
                          <a:spcPts val="1000"/>
                        </a:spcAft>
                      </a:pPr>
                      <a:r>
                        <a:rPr lang="en-US" sz="1100" dirty="0">
                          <a:effectLst/>
                        </a:rPr>
                        <a:t>Proficiency of Subgroups</a:t>
                      </a:r>
                      <a:br>
                        <a:rPr lang="en-US" sz="1100" dirty="0">
                          <a:effectLst/>
                        </a:rPr>
                      </a:br>
                      <a:r>
                        <a:rPr lang="en-US" sz="1100" dirty="0">
                          <a:effectLst/>
                        </a:rPr>
                        <a:t>(up to 11 more, where present)</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Green- 2pts;</a:t>
                      </a:r>
                      <a:endParaRPr lang="en-US" sz="1400" dirty="0">
                        <a:solidFill>
                          <a:srgbClr val="00B050"/>
                        </a:solidFill>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effectLst/>
                          <a:highlight>
                            <a:srgbClr val="FFFF00"/>
                          </a:highlight>
                        </a:rPr>
                        <a:t>Yellow- 1pt;</a:t>
                      </a:r>
                      <a:r>
                        <a:rPr lang="en-US" sz="1400" dirty="0">
                          <a:effectLst/>
                        </a:rPr>
                        <a:t>     </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br>
                        <a:rPr lang="en-US" sz="1400" dirty="0">
                          <a:solidFill>
                            <a:srgbClr val="C00000"/>
                          </a:solidFill>
                          <a:effectLst/>
                        </a:rPr>
                      </a:br>
                      <a:endParaRPr lang="en-US" sz="1400" dirty="0">
                        <a:solidFill>
                          <a:srgbClr val="C00000"/>
                        </a:solidFill>
                        <a:effectLst/>
                        <a:latin typeface="Calibri"/>
                        <a:ea typeface="Calibri"/>
                        <a:cs typeface="Times New Roman"/>
                      </a:endParaRPr>
                    </a:p>
                  </a:txBody>
                  <a:tcPr marL="67572" marR="67572" marT="0" marB="0"/>
                </a:tc>
              </a:tr>
              <a:tr h="1295400">
                <a:tc>
                  <a:txBody>
                    <a:bodyPr/>
                    <a:lstStyle/>
                    <a:p>
                      <a:pPr marL="0" marR="0">
                        <a:lnSpc>
                          <a:spcPct val="115000"/>
                        </a:lnSpc>
                        <a:spcBef>
                          <a:spcPts val="0"/>
                        </a:spcBef>
                        <a:spcAft>
                          <a:spcPts val="1000"/>
                        </a:spcAft>
                      </a:pPr>
                      <a:r>
                        <a:rPr lang="en-US" sz="1100" dirty="0">
                          <a:effectLst/>
                        </a:rPr>
                        <a:t>Graduation Rate </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 </a:t>
                      </a:r>
                      <a:r>
                        <a:rPr lang="en-US" sz="1400" baseline="0" dirty="0" smtClean="0">
                          <a:solidFill>
                            <a:schemeClr val="tx1"/>
                          </a:solidFill>
                          <a:effectLst/>
                        </a:rPr>
                        <a:t> </a:t>
                      </a:r>
                      <a:r>
                        <a:rPr lang="en-US" sz="1400" baseline="0" dirty="0" smtClean="0">
                          <a:solidFill>
                            <a:srgbClr val="00B050"/>
                          </a:solidFill>
                          <a:effectLst/>
                        </a:rPr>
                        <a:t>2pts for ‘all students’ group and each subgroup where applicable</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effectLst/>
                          <a:highlight>
                            <a:srgbClr val="FFFF00"/>
                          </a:highlight>
                        </a:rPr>
                        <a:t>Yellow- </a:t>
                      </a:r>
                      <a:r>
                        <a:rPr lang="en-US" sz="1400" dirty="0" smtClean="0">
                          <a:effectLst/>
                          <a:highlight>
                            <a:srgbClr val="FFFF00"/>
                          </a:highlight>
                        </a:rPr>
                        <a:t>1pt for ‘all students’ group and each subgroup where applicable;</a:t>
                      </a:r>
                      <a:r>
                        <a:rPr lang="en-US" sz="1400" dirty="0" smtClean="0">
                          <a:effectLst/>
                        </a:rPr>
                        <a:t>     </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endParaRPr lang="en-US" sz="1400" dirty="0">
                        <a:solidFill>
                          <a:srgbClr val="C00000"/>
                        </a:solidFill>
                        <a:effectLst/>
                        <a:latin typeface="Calibri"/>
                        <a:ea typeface="Calibri"/>
                        <a:cs typeface="Times New Roman"/>
                      </a:endParaRPr>
                    </a:p>
                  </a:txBody>
                  <a:tcPr marL="67572" marR="67572" marT="0" marB="0"/>
                </a:tc>
              </a:tr>
              <a:tr h="251212">
                <a:tc>
                  <a:txBody>
                    <a:bodyPr/>
                    <a:lstStyle/>
                    <a:p>
                      <a:pPr marL="0" marR="0">
                        <a:lnSpc>
                          <a:spcPct val="115000"/>
                        </a:lnSpc>
                        <a:spcBef>
                          <a:spcPts val="0"/>
                        </a:spcBef>
                        <a:spcAft>
                          <a:spcPts val="1000"/>
                        </a:spcAft>
                      </a:pPr>
                      <a:r>
                        <a:rPr lang="en-US" sz="1100" dirty="0">
                          <a:effectLst/>
                        </a:rPr>
                        <a:t>Attendance Rates</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Green- 2pts;</a:t>
                      </a:r>
                      <a:endParaRPr lang="en-US" sz="1400" dirty="0">
                        <a:solidFill>
                          <a:srgbClr val="00B050"/>
                        </a:solidFill>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effectLst/>
                          <a:highlight>
                            <a:srgbClr val="FFFF00"/>
                          </a:highlight>
                        </a:rPr>
                        <a:t>Yellow- 1pt;</a:t>
                      </a:r>
                      <a:r>
                        <a:rPr lang="en-US" sz="1400" dirty="0">
                          <a:effectLst/>
                        </a:rPr>
                        <a:t>     </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endParaRPr lang="en-US" sz="1400" dirty="0">
                        <a:solidFill>
                          <a:srgbClr val="C00000"/>
                        </a:solidFill>
                        <a:effectLst/>
                        <a:latin typeface="Calibri"/>
                        <a:ea typeface="Calibri"/>
                        <a:cs typeface="Times New Roman"/>
                      </a:endParaRPr>
                    </a:p>
                  </a:txBody>
                  <a:tcPr marL="67572" marR="67572" marT="0" marB="0"/>
                </a:tc>
              </a:tr>
              <a:tr h="784995">
                <a:tc>
                  <a:txBody>
                    <a:bodyPr/>
                    <a:lstStyle/>
                    <a:p>
                      <a:pPr marL="0" marR="0">
                        <a:lnSpc>
                          <a:spcPct val="115000"/>
                        </a:lnSpc>
                        <a:spcBef>
                          <a:spcPts val="0"/>
                        </a:spcBef>
                        <a:spcAft>
                          <a:spcPts val="1000"/>
                        </a:spcAft>
                      </a:pPr>
                      <a:r>
                        <a:rPr lang="en-US" sz="1100" dirty="0">
                          <a:effectLst/>
                        </a:rPr>
                        <a:t>Ed </a:t>
                      </a:r>
                      <a:r>
                        <a:rPr lang="en-US" sz="1100" dirty="0" err="1">
                          <a:effectLst/>
                        </a:rPr>
                        <a:t>Evals</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a:t>
                      </a:r>
                      <a:r>
                        <a:rPr lang="en-US" sz="1400" dirty="0">
                          <a:effectLst/>
                        </a:rPr>
                        <a:t> Up to 5% possible of overall, available points;</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effectLst/>
                        </a:rPr>
                        <a:t>Not applicable;</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r>
                        <a:rPr lang="en-US" sz="1400" dirty="0">
                          <a:effectLst/>
                        </a:rPr>
                        <a:t>(School/district overall color cannot be better than </a:t>
                      </a:r>
                      <a:r>
                        <a:rPr lang="en-US" sz="1400" dirty="0">
                          <a:effectLst/>
                          <a:highlight>
                            <a:srgbClr val="FFFF00"/>
                          </a:highlight>
                        </a:rPr>
                        <a:t>yellow</a:t>
                      </a:r>
                      <a:r>
                        <a:rPr lang="en-US" sz="1400" dirty="0">
                          <a:effectLst/>
                        </a:rPr>
                        <a:t>)</a:t>
                      </a:r>
                      <a:endParaRPr lang="en-US" sz="1400" dirty="0">
                        <a:effectLst/>
                        <a:latin typeface="Calibri"/>
                        <a:ea typeface="Calibri"/>
                        <a:cs typeface="Times New Roman"/>
                      </a:endParaRPr>
                    </a:p>
                  </a:txBody>
                  <a:tcPr marL="67572" marR="67572" marT="0" marB="0"/>
                </a:tc>
              </a:tr>
              <a:tr h="1318776">
                <a:tc>
                  <a:txBody>
                    <a:bodyPr/>
                    <a:lstStyle/>
                    <a:p>
                      <a:pPr marL="0" marR="0">
                        <a:lnSpc>
                          <a:spcPct val="115000"/>
                        </a:lnSpc>
                        <a:spcBef>
                          <a:spcPts val="0"/>
                        </a:spcBef>
                        <a:spcAft>
                          <a:spcPts val="1000"/>
                        </a:spcAft>
                      </a:pPr>
                      <a:r>
                        <a:rPr lang="en-US" sz="1100" dirty="0">
                          <a:effectLst/>
                        </a:rPr>
                        <a:t>Compliance Factors</a:t>
                      </a:r>
                      <a:endParaRPr lang="en-US" sz="11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00B050"/>
                          </a:solidFill>
                          <a:effectLst/>
                        </a:rPr>
                        <a:t>Green- </a:t>
                      </a:r>
                      <a:r>
                        <a:rPr lang="en-US" sz="1400" dirty="0">
                          <a:effectLst/>
                        </a:rPr>
                        <a:t>Up to 5% possible of overall, available points;</a:t>
                      </a:r>
                      <a:br>
                        <a:rPr lang="en-US" sz="1400" dirty="0">
                          <a:effectLst/>
                        </a:rPr>
                      </a:br>
                      <a:r>
                        <a:rPr lang="en-US" sz="1400" dirty="0">
                          <a:effectLst/>
                        </a:rPr>
                        <a:t>(schools/districts w/o reporting </a:t>
                      </a:r>
                      <a:r>
                        <a:rPr lang="en-US" sz="1400" dirty="0" err="1">
                          <a:effectLst/>
                        </a:rPr>
                        <a:t>req's</a:t>
                      </a:r>
                      <a:r>
                        <a:rPr lang="en-US" sz="1400" dirty="0">
                          <a:effectLst/>
                        </a:rPr>
                        <a:t> will receive </a:t>
                      </a:r>
                      <a:r>
                        <a:rPr lang="en-US" sz="1400" dirty="0">
                          <a:solidFill>
                            <a:srgbClr val="00B050"/>
                          </a:solidFill>
                          <a:effectLst/>
                        </a:rPr>
                        <a:t>green</a:t>
                      </a:r>
                      <a:r>
                        <a:rPr lang="en-US" sz="1400" dirty="0">
                          <a:effectLst/>
                        </a:rPr>
                        <a:t> and 0pts)</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effectLst/>
                        </a:rPr>
                        <a:t>Not applicable;</a:t>
                      </a:r>
                      <a:endParaRPr lang="en-US" sz="1400" dirty="0">
                        <a:effectLst/>
                        <a:latin typeface="Calibri"/>
                        <a:ea typeface="Calibri"/>
                        <a:cs typeface="Times New Roman"/>
                      </a:endParaRPr>
                    </a:p>
                  </a:txBody>
                  <a:tcPr marL="67572" marR="67572" marT="0" marB="0"/>
                </a:tc>
                <a:tc>
                  <a:txBody>
                    <a:bodyPr/>
                    <a:lstStyle/>
                    <a:p>
                      <a:pPr marL="0" marR="0">
                        <a:lnSpc>
                          <a:spcPct val="115000"/>
                        </a:lnSpc>
                        <a:spcBef>
                          <a:spcPts val="0"/>
                        </a:spcBef>
                        <a:spcAft>
                          <a:spcPts val="1000"/>
                        </a:spcAft>
                      </a:pPr>
                      <a:r>
                        <a:rPr lang="en-US" sz="1400" dirty="0">
                          <a:solidFill>
                            <a:srgbClr val="C00000"/>
                          </a:solidFill>
                          <a:effectLst/>
                        </a:rPr>
                        <a:t>Red- 0pts;     </a:t>
                      </a:r>
                      <a:r>
                        <a:rPr lang="en-US" sz="1400" dirty="0">
                          <a:effectLst/>
                        </a:rPr>
                        <a:t>(School/district overall color cannot be better than </a:t>
                      </a:r>
                      <a:r>
                        <a:rPr lang="en-US" sz="1400" dirty="0">
                          <a:effectLst/>
                          <a:highlight>
                            <a:srgbClr val="FFFF00"/>
                          </a:highlight>
                        </a:rPr>
                        <a:t>yellow</a:t>
                      </a:r>
                      <a:r>
                        <a:rPr lang="en-US" sz="1400" dirty="0">
                          <a:effectLst/>
                        </a:rPr>
                        <a:t>)</a:t>
                      </a:r>
                      <a:endParaRPr lang="en-US" sz="1400" dirty="0">
                        <a:effectLst/>
                        <a:latin typeface="Calibri"/>
                        <a:ea typeface="Calibri"/>
                        <a:cs typeface="Times New Roman"/>
                      </a:endParaRPr>
                    </a:p>
                  </a:txBody>
                  <a:tcPr marL="67572" marR="67572" marT="0" marB="0"/>
                </a:tc>
              </a:tr>
            </a:tbl>
          </a:graphicData>
        </a:graphic>
      </p:graphicFrame>
    </p:spTree>
    <p:extLst>
      <p:ext uri="{BB962C8B-B14F-4D97-AF65-F5344CB8AC3E}">
        <p14:creationId xmlns:p14="http://schemas.microsoft.com/office/powerpoint/2010/main" val="31865880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Totaling up your Points</a:t>
            </a:r>
            <a:endParaRPr lang="en-US" dirty="0"/>
          </a:p>
        </p:txBody>
      </p:sp>
      <p:sp>
        <p:nvSpPr>
          <p:cNvPr id="28675" name="Content Placeholder 2"/>
          <p:cNvSpPr>
            <a:spLocks noGrp="1"/>
          </p:cNvSpPr>
          <p:nvPr>
            <p:ph idx="1"/>
          </p:nvPr>
        </p:nvSpPr>
        <p:spPr>
          <a:extLst/>
        </p:spPr>
        <p:txBody>
          <a:bodyPr/>
          <a:lstStyle/>
          <a:p>
            <a:pPr>
              <a:defRPr/>
            </a:pPr>
            <a:r>
              <a:rPr lang="en-US" dirty="0" smtClean="0"/>
              <a:t>Add up the number of received points for your school/district</a:t>
            </a:r>
          </a:p>
          <a:p>
            <a:pPr>
              <a:defRPr/>
            </a:pPr>
            <a:endParaRPr lang="en-US" dirty="0" smtClean="0"/>
          </a:p>
          <a:p>
            <a:pPr>
              <a:defRPr/>
            </a:pPr>
            <a:r>
              <a:rPr lang="en-US" dirty="0" smtClean="0"/>
              <a:t>Add up the number of possible points for your school/district</a:t>
            </a:r>
          </a:p>
          <a:p>
            <a:pPr marL="114300" indent="0" algn="ctr">
              <a:buFont typeface="Arial" charset="0"/>
              <a:buNone/>
              <a:defRPr/>
            </a:pPr>
            <a:endParaRPr lang="en-US" dirty="0" smtClean="0"/>
          </a:p>
          <a:p>
            <a:pPr marL="411163" lvl="1" indent="0">
              <a:buFont typeface="Arial" charset="0"/>
              <a:buNone/>
              <a:defRPr/>
            </a:pPr>
            <a:r>
              <a:rPr lang="en-US" dirty="0" smtClean="0"/>
              <a:t> # Received </a:t>
            </a:r>
            <a:r>
              <a:rPr lang="en-US" dirty="0" err="1" smtClean="0"/>
              <a:t>Pts</a:t>
            </a:r>
            <a:r>
              <a:rPr lang="en-US" dirty="0" smtClean="0"/>
              <a:t>	= 	</a:t>
            </a:r>
            <a:r>
              <a:rPr lang="en-US" b="1" dirty="0" smtClean="0"/>
              <a:t>% Points Received </a:t>
            </a:r>
            <a:r>
              <a:rPr lang="en-US" dirty="0" smtClean="0"/>
              <a:t>	</a:t>
            </a:r>
          </a:p>
          <a:p>
            <a:pPr marL="411163" lvl="1" indent="0">
              <a:buFont typeface="Arial" charset="0"/>
              <a:buNone/>
              <a:defRPr/>
            </a:pPr>
            <a:r>
              <a:rPr lang="en-US" dirty="0" smtClean="0"/>
              <a:t>  # Possible </a:t>
            </a:r>
            <a:r>
              <a:rPr lang="en-US" dirty="0" err="1" smtClean="0"/>
              <a:t>Pts</a:t>
            </a:r>
            <a:endParaRPr lang="en-US" dirty="0" smtClean="0"/>
          </a:p>
          <a:p>
            <a:pPr marL="114300" indent="0" algn="ctr">
              <a:buFont typeface="Arial" charset="0"/>
              <a:buNone/>
              <a:defRPr/>
            </a:pPr>
            <a:endParaRPr lang="en-US" dirty="0"/>
          </a:p>
          <a:p>
            <a:pPr>
              <a:defRPr/>
            </a:pPr>
            <a:r>
              <a:rPr lang="en-US" dirty="0" smtClean="0"/>
              <a:t>Apply the percent of received points to the color scale</a:t>
            </a:r>
          </a:p>
          <a:p>
            <a:pPr>
              <a:defRPr/>
            </a:pPr>
            <a:endParaRPr lang="en-US" dirty="0" smtClean="0"/>
          </a:p>
          <a:p>
            <a:pPr>
              <a:defRPr/>
            </a:pPr>
            <a:r>
              <a:rPr lang="en-US" dirty="0" smtClean="0"/>
              <a:t>Apply “secondary rules” for target areas if applicable</a:t>
            </a:r>
          </a:p>
          <a:p>
            <a:pPr lvl="1">
              <a:defRPr/>
            </a:pPr>
            <a:r>
              <a:rPr lang="en-US" dirty="0" err="1" smtClean="0"/>
              <a:t>ie</a:t>
            </a:r>
            <a:r>
              <a:rPr lang="en-US" dirty="0" smtClean="0"/>
              <a:t>: % points indicates this to be a </a:t>
            </a:r>
            <a:r>
              <a:rPr lang="en-US" dirty="0" smtClean="0">
                <a:solidFill>
                  <a:srgbClr val="00B050"/>
                </a:solidFill>
              </a:rPr>
              <a:t>green</a:t>
            </a:r>
            <a:r>
              <a:rPr lang="en-US" dirty="0" smtClean="0"/>
              <a:t> school BUT the school did not have teacher effectiveness labels reported, school’s overall color now becomes </a:t>
            </a:r>
            <a:r>
              <a:rPr lang="en-US" dirty="0">
                <a:solidFill>
                  <a:schemeClr val="dk1"/>
                </a:solidFill>
                <a:highlight>
                  <a:srgbClr val="FFFF00"/>
                </a:highlight>
              </a:rPr>
              <a:t>yellow.</a:t>
            </a:r>
          </a:p>
          <a:p>
            <a:pPr>
              <a:defRPr/>
            </a:pPr>
            <a:endParaRPr lang="en-US" dirty="0" smtClean="0"/>
          </a:p>
        </p:txBody>
      </p:sp>
      <p:cxnSp>
        <p:nvCxnSpPr>
          <p:cNvPr id="4" name="Straight Connector 3"/>
          <p:cNvCxnSpPr/>
          <p:nvPr/>
        </p:nvCxnSpPr>
        <p:spPr>
          <a:xfrm>
            <a:off x="685800" y="3581400"/>
            <a:ext cx="2057400" cy="0"/>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7147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How do we receive an </a:t>
            </a:r>
            <a:br>
              <a:rPr lang="en-US" dirty="0" smtClean="0"/>
            </a:br>
            <a:r>
              <a:rPr lang="en-US" dirty="0" smtClean="0"/>
              <a:t>overall</a:t>
            </a:r>
            <a:r>
              <a:rPr lang="en-US" dirty="0"/>
              <a:t> </a:t>
            </a:r>
            <a:r>
              <a:rPr lang="en-US" dirty="0" smtClean="0"/>
              <a:t>‘green’ status?</a:t>
            </a:r>
            <a:endParaRPr lang="en-US" dirty="0"/>
          </a:p>
        </p:txBody>
      </p:sp>
      <p:sp>
        <p:nvSpPr>
          <p:cNvPr id="26627" name="Content Placeholder 2"/>
          <p:cNvSpPr>
            <a:spLocks noGrp="1"/>
          </p:cNvSpPr>
          <p:nvPr>
            <p:ph idx="1"/>
          </p:nvPr>
        </p:nvSpPr>
        <p:spPr/>
        <p:txBody>
          <a:bodyPr/>
          <a:lstStyle/>
          <a:p>
            <a:pPr>
              <a:defRPr/>
            </a:pPr>
            <a:r>
              <a:rPr lang="en-US" sz="2400" dirty="0" smtClean="0"/>
              <a:t>School not labeled as Priority</a:t>
            </a:r>
          </a:p>
          <a:p>
            <a:pPr marL="114300" indent="0">
              <a:buFont typeface="Arial" charset="0"/>
              <a:buNone/>
              <a:defRPr/>
            </a:pPr>
            <a:endParaRPr lang="en-US" sz="2400" dirty="0" smtClean="0"/>
          </a:p>
          <a:p>
            <a:pPr>
              <a:defRPr/>
            </a:pPr>
            <a:r>
              <a:rPr lang="en-US" sz="2400" dirty="0" smtClean="0"/>
              <a:t>School/district meets 95% participation requirement for all valid student groups</a:t>
            </a:r>
          </a:p>
          <a:p>
            <a:pPr>
              <a:defRPr/>
            </a:pPr>
            <a:endParaRPr lang="en-US" sz="2400" dirty="0" smtClean="0"/>
          </a:p>
          <a:p>
            <a:pPr>
              <a:defRPr/>
            </a:pPr>
            <a:r>
              <a:rPr lang="en-US" sz="2400" dirty="0" smtClean="0"/>
              <a:t>School/district attains 85% or greater of possible points in AYP areas</a:t>
            </a:r>
            <a:endParaRPr lang="en-US" dirty="0" smtClean="0"/>
          </a:p>
        </p:txBody>
      </p:sp>
      <p:sp>
        <p:nvSpPr>
          <p:cNvPr id="5" name="Rounded Rectangle 4"/>
          <p:cNvSpPr/>
          <p:nvPr/>
        </p:nvSpPr>
        <p:spPr>
          <a:xfrm>
            <a:off x="6781800" y="304800"/>
            <a:ext cx="1295400" cy="1295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6413582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How do we receive an </a:t>
            </a:r>
            <a:br>
              <a:rPr lang="en-US" sz="4400" dirty="0" smtClean="0"/>
            </a:br>
            <a:r>
              <a:rPr lang="en-US" sz="4400" dirty="0" smtClean="0"/>
              <a:t>overall ‘light green’ status?</a:t>
            </a:r>
            <a:endParaRPr lang="en-US" sz="4400" dirty="0"/>
          </a:p>
        </p:txBody>
      </p:sp>
      <p:sp>
        <p:nvSpPr>
          <p:cNvPr id="32771" name="Content Placeholder 2"/>
          <p:cNvSpPr>
            <a:spLocks noGrp="1"/>
          </p:cNvSpPr>
          <p:nvPr>
            <p:ph idx="1"/>
          </p:nvPr>
        </p:nvSpPr>
        <p:spPr/>
        <p:txBody>
          <a:bodyPr/>
          <a:lstStyle/>
          <a:p>
            <a:endParaRPr lang="en-US" smtClean="0"/>
          </a:p>
          <a:p>
            <a:r>
              <a:rPr lang="en-US" smtClean="0"/>
              <a:t>School/district attains at least 70% but less than 85% of possible points in AYP areas</a:t>
            </a:r>
          </a:p>
          <a:p>
            <a:endParaRPr lang="en-US" smtClean="0"/>
          </a:p>
          <a:p>
            <a:r>
              <a:rPr lang="en-US" smtClean="0"/>
              <a:t>School/district meets 95% participation requirement for all valid student groups</a:t>
            </a:r>
          </a:p>
          <a:p>
            <a:endParaRPr lang="en-US" smtClean="0"/>
          </a:p>
        </p:txBody>
      </p:sp>
      <p:sp>
        <p:nvSpPr>
          <p:cNvPr id="4" name="Rounded Rectangle 3"/>
          <p:cNvSpPr/>
          <p:nvPr/>
        </p:nvSpPr>
        <p:spPr>
          <a:xfrm>
            <a:off x="6781800" y="304800"/>
            <a:ext cx="1295400" cy="1295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971343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Overview (continued)</a:t>
            </a:r>
            <a:endParaRPr lang="en-US" dirty="0"/>
          </a:p>
        </p:txBody>
      </p:sp>
      <p:sp>
        <p:nvSpPr>
          <p:cNvPr id="3" name="Content Placeholder 2"/>
          <p:cNvSpPr>
            <a:spLocks noGrp="1"/>
          </p:cNvSpPr>
          <p:nvPr>
            <p:ph sz="quarter" idx="1"/>
          </p:nvPr>
        </p:nvSpPr>
        <p:spPr>
          <a:xfrm>
            <a:off x="533400" y="1600200"/>
            <a:ext cx="8232648" cy="4953000"/>
          </a:xfrm>
        </p:spPr>
        <p:txBody>
          <a:bodyPr>
            <a:normAutofit lnSpcReduction="10000"/>
          </a:bodyPr>
          <a:lstStyle/>
          <a:p>
            <a:r>
              <a:rPr lang="en-US" dirty="0" smtClean="0"/>
              <a:t>Reward </a:t>
            </a:r>
            <a:r>
              <a:rPr lang="en-US" dirty="0"/>
              <a:t>Schools </a:t>
            </a:r>
          </a:p>
          <a:p>
            <a:pPr lvl="1"/>
            <a:r>
              <a:rPr lang="en-US" dirty="0" smtClean="0"/>
              <a:t>High </a:t>
            </a:r>
            <a:r>
              <a:rPr lang="en-US" dirty="0"/>
              <a:t>performing schools (top 5% of TTB list) </a:t>
            </a:r>
          </a:p>
          <a:p>
            <a:pPr lvl="1"/>
            <a:r>
              <a:rPr lang="en-US" dirty="0" smtClean="0"/>
              <a:t>High-progress </a:t>
            </a:r>
            <a:r>
              <a:rPr lang="en-US" dirty="0"/>
              <a:t>schools (with the largest TTB improvement metrics) </a:t>
            </a:r>
          </a:p>
          <a:p>
            <a:pPr lvl="1"/>
            <a:r>
              <a:rPr lang="en-US" dirty="0" smtClean="0"/>
              <a:t>Schools </a:t>
            </a:r>
            <a:r>
              <a:rPr lang="en-US" dirty="0"/>
              <a:t>Beating the Odds (to be released soon) </a:t>
            </a:r>
          </a:p>
          <a:p>
            <a:r>
              <a:rPr lang="en-US" dirty="0" smtClean="0"/>
              <a:t>AYP </a:t>
            </a:r>
            <a:endParaRPr lang="en-US" dirty="0"/>
          </a:p>
          <a:p>
            <a:pPr lvl="1"/>
            <a:r>
              <a:rPr lang="en-US" dirty="0" smtClean="0"/>
              <a:t>Schools </a:t>
            </a:r>
            <a:r>
              <a:rPr lang="en-US" dirty="0"/>
              <a:t>and districts either make or do not make AYP </a:t>
            </a:r>
          </a:p>
          <a:p>
            <a:pPr lvl="1"/>
            <a:r>
              <a:rPr lang="en-US" dirty="0" smtClean="0"/>
              <a:t>Sanctions </a:t>
            </a:r>
            <a:r>
              <a:rPr lang="en-US" dirty="0"/>
              <a:t>and consequences no longer tied to AYP designation </a:t>
            </a:r>
            <a:endParaRPr lang="en-US" dirty="0" smtClean="0"/>
          </a:p>
          <a:p>
            <a:r>
              <a:rPr lang="en-US" dirty="0" err="1" smtClean="0"/>
              <a:t>EducationYES</a:t>
            </a:r>
            <a:r>
              <a:rPr lang="en-US" dirty="0"/>
              <a:t>! </a:t>
            </a:r>
          </a:p>
          <a:p>
            <a:pPr lvl="1"/>
            <a:r>
              <a:rPr lang="en-US" dirty="0" smtClean="0"/>
              <a:t>Letter </a:t>
            </a:r>
            <a:r>
              <a:rPr lang="en-US" dirty="0"/>
              <a:t>grade </a:t>
            </a:r>
          </a:p>
          <a:p>
            <a:endParaRPr lang="en-US" dirty="0"/>
          </a:p>
        </p:txBody>
      </p:sp>
    </p:spTree>
    <p:extLst>
      <p:ext uri="{BB962C8B-B14F-4D97-AF65-F5344CB8AC3E}">
        <p14:creationId xmlns:p14="http://schemas.microsoft.com/office/powerpoint/2010/main" val="484428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How do we receive an </a:t>
            </a:r>
            <a:br>
              <a:rPr lang="en-US" dirty="0" smtClean="0"/>
            </a:br>
            <a:r>
              <a:rPr lang="en-US" dirty="0" smtClean="0"/>
              <a:t>overall ‘yellow’ status?</a:t>
            </a:r>
            <a:endParaRPr lang="en-US" dirty="0"/>
          </a:p>
        </p:txBody>
      </p:sp>
      <p:sp>
        <p:nvSpPr>
          <p:cNvPr id="33795" name="Content Placeholder 2"/>
          <p:cNvSpPr>
            <a:spLocks noGrp="1"/>
          </p:cNvSpPr>
          <p:nvPr>
            <p:ph idx="1"/>
          </p:nvPr>
        </p:nvSpPr>
        <p:spPr/>
        <p:txBody>
          <a:bodyPr/>
          <a:lstStyle/>
          <a:p>
            <a:r>
              <a:rPr lang="en-US" smtClean="0"/>
              <a:t>School/district has a red in one or more subgroups because of not meeting proficiency targets</a:t>
            </a:r>
          </a:p>
          <a:p>
            <a:r>
              <a:rPr lang="en-US" smtClean="0"/>
              <a:t>School/district has a red because of not meeting overall graduation target (“All Students” group)</a:t>
            </a:r>
          </a:p>
          <a:p>
            <a:r>
              <a:rPr lang="en-US" smtClean="0"/>
              <a:t>School/district has a red because of not meeting overall attendance targets</a:t>
            </a:r>
          </a:p>
          <a:p>
            <a:r>
              <a:rPr lang="en-US" smtClean="0"/>
              <a:t>School/district has one red in one of the subgroups or one “All Students” group because of not meeting participation target</a:t>
            </a:r>
          </a:p>
          <a:p>
            <a:r>
              <a:rPr lang="en-US" smtClean="0"/>
              <a:t>School/district has a red in the Educator Evaluation section</a:t>
            </a:r>
          </a:p>
          <a:p>
            <a:r>
              <a:rPr lang="en-US" smtClean="0"/>
              <a:t>School has a red in the Compliance with State Law section</a:t>
            </a:r>
          </a:p>
          <a:p>
            <a:r>
              <a:rPr lang="en-US" smtClean="0"/>
              <a:t>School/district attains 60% - less than 70% of possible points in AYP areas</a:t>
            </a:r>
          </a:p>
        </p:txBody>
      </p:sp>
      <p:sp>
        <p:nvSpPr>
          <p:cNvPr id="4" name="Rounded Rectangle 3"/>
          <p:cNvSpPr/>
          <p:nvPr/>
        </p:nvSpPr>
        <p:spPr>
          <a:xfrm>
            <a:off x="6781800" y="304800"/>
            <a:ext cx="1295400" cy="1295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40009153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How do we receive an </a:t>
            </a:r>
            <a:br>
              <a:rPr lang="en-US" dirty="0" smtClean="0"/>
            </a:br>
            <a:r>
              <a:rPr lang="en-US" dirty="0" smtClean="0"/>
              <a:t>overall ‘orange’ status? </a:t>
            </a:r>
            <a:endParaRPr lang="en-US" dirty="0"/>
          </a:p>
        </p:txBody>
      </p:sp>
      <p:sp>
        <p:nvSpPr>
          <p:cNvPr id="34819" name="Content Placeholder 2"/>
          <p:cNvSpPr>
            <a:spLocks noGrp="1"/>
          </p:cNvSpPr>
          <p:nvPr>
            <p:ph idx="1"/>
          </p:nvPr>
        </p:nvSpPr>
        <p:spPr/>
        <p:txBody>
          <a:bodyPr/>
          <a:lstStyle/>
          <a:p>
            <a:endParaRPr lang="en-US" smtClean="0"/>
          </a:p>
          <a:p>
            <a:r>
              <a:rPr lang="en-US" smtClean="0"/>
              <a:t>School/district attains at least 50% but less than 60% of possible points in AYP areas</a:t>
            </a:r>
          </a:p>
          <a:p>
            <a:endParaRPr lang="en-US" smtClean="0"/>
          </a:p>
          <a:p>
            <a:r>
              <a:rPr lang="en-US" smtClean="0"/>
              <a:t>School/district has two red subgroup participation cells or a combination of one red “All Students” group and one red subgroup cell</a:t>
            </a:r>
          </a:p>
        </p:txBody>
      </p:sp>
      <p:sp>
        <p:nvSpPr>
          <p:cNvPr id="4" name="Rounded Rectangle 3"/>
          <p:cNvSpPr/>
          <p:nvPr/>
        </p:nvSpPr>
        <p:spPr>
          <a:xfrm>
            <a:off x="6781800" y="304800"/>
            <a:ext cx="1295400" cy="1295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19258120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lstStyle/>
          <a:p>
            <a:pPr>
              <a:defRPr/>
            </a:pPr>
            <a:r>
              <a:rPr lang="en-US" dirty="0" smtClean="0"/>
              <a:t>How do we receive an </a:t>
            </a:r>
            <a:br>
              <a:rPr lang="en-US" dirty="0" smtClean="0"/>
            </a:br>
            <a:r>
              <a:rPr lang="en-US" dirty="0" smtClean="0"/>
              <a:t>overall ‘red’ status?</a:t>
            </a:r>
            <a:endParaRPr lang="en-US" dirty="0"/>
          </a:p>
        </p:txBody>
      </p:sp>
      <p:sp>
        <p:nvSpPr>
          <p:cNvPr id="35843" name="Content Placeholder 2"/>
          <p:cNvSpPr>
            <a:spLocks noGrp="1"/>
          </p:cNvSpPr>
          <p:nvPr>
            <p:ph idx="1"/>
          </p:nvPr>
        </p:nvSpPr>
        <p:spPr>
          <a:xfrm>
            <a:off x="457200" y="2057400"/>
            <a:ext cx="7620000" cy="4800600"/>
          </a:xfrm>
        </p:spPr>
        <p:txBody>
          <a:bodyPr/>
          <a:lstStyle/>
          <a:p>
            <a:r>
              <a:rPr lang="en-US" sz="2400" smtClean="0"/>
              <a:t>School labeled as Priority</a:t>
            </a:r>
          </a:p>
          <a:p>
            <a:r>
              <a:rPr lang="en-US" sz="2400" smtClean="0"/>
              <a:t>School/district attains less than 50% of possible points in AYP areas (more details later)</a:t>
            </a:r>
          </a:p>
          <a:p>
            <a:r>
              <a:rPr lang="en-US" sz="2400" smtClean="0"/>
              <a:t>School/district has less than 95% participation rate (red cell) in at least two content areas for the “All Students” group</a:t>
            </a:r>
          </a:p>
          <a:p>
            <a:r>
              <a:rPr lang="en-US" sz="2400" smtClean="0"/>
              <a:t>School/district has more than two red subgroup participation cells or a combination of one red “All Students” group and two or more red subgroup cells</a:t>
            </a:r>
            <a:endParaRPr lang="en-US" smtClean="0"/>
          </a:p>
        </p:txBody>
      </p:sp>
      <p:sp>
        <p:nvSpPr>
          <p:cNvPr id="5" name="Rounded Rectangle 4"/>
          <p:cNvSpPr/>
          <p:nvPr/>
        </p:nvSpPr>
        <p:spPr>
          <a:xfrm>
            <a:off x="6781800" y="304800"/>
            <a:ext cx="1295400" cy="1295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1276275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Timeline for the </a:t>
            </a:r>
            <a:br>
              <a:rPr lang="en-US" dirty="0" smtClean="0"/>
            </a:br>
            <a:r>
              <a:rPr lang="en-US" dirty="0" smtClean="0"/>
              <a:t>Accountability Scorecards</a:t>
            </a:r>
            <a:endParaRPr lang="en-US" dirty="0"/>
          </a:p>
        </p:txBody>
      </p:sp>
      <p:sp>
        <p:nvSpPr>
          <p:cNvPr id="36867" name="Content Placeholder 2"/>
          <p:cNvSpPr>
            <a:spLocks noGrp="1"/>
          </p:cNvSpPr>
          <p:nvPr>
            <p:ph idx="1"/>
          </p:nvPr>
        </p:nvSpPr>
        <p:spPr>
          <a:xfrm>
            <a:off x="457200" y="2362200"/>
            <a:ext cx="7620000" cy="3962400"/>
          </a:xfrm>
        </p:spPr>
        <p:txBody>
          <a:bodyPr/>
          <a:lstStyle/>
          <a:p>
            <a:pPr eaLnBrk="1" hangingPunct="1"/>
            <a:r>
              <a:rPr lang="en-US" smtClean="0"/>
              <a:t>Winter 2013 – Continued development of Scorecard Website</a:t>
            </a:r>
          </a:p>
          <a:p>
            <a:pPr eaLnBrk="1" hangingPunct="1"/>
            <a:endParaRPr lang="en-US" smtClean="0"/>
          </a:p>
          <a:p>
            <a:pPr eaLnBrk="1" hangingPunct="1"/>
            <a:r>
              <a:rPr lang="en-US" smtClean="0"/>
              <a:t>Spring 2013 – Staff Training and Support Materials Development</a:t>
            </a:r>
          </a:p>
          <a:p>
            <a:pPr eaLnBrk="1" hangingPunct="1"/>
            <a:endParaRPr lang="en-US" smtClean="0"/>
          </a:p>
          <a:p>
            <a:pPr eaLnBrk="1" hangingPunct="1"/>
            <a:r>
              <a:rPr lang="en-US" smtClean="0"/>
              <a:t>Summer 2013 – Release of Preliminary and then Public Results</a:t>
            </a:r>
          </a:p>
        </p:txBody>
      </p:sp>
    </p:spTree>
    <p:extLst>
      <p:ext uri="{BB962C8B-B14F-4D97-AF65-F5344CB8AC3E}">
        <p14:creationId xmlns:p14="http://schemas.microsoft.com/office/powerpoint/2010/main" val="785114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 to Bottom Ranking</a:t>
            </a:r>
            <a:endParaRPr lang="en-US" dirty="0"/>
          </a:p>
        </p:txBody>
      </p:sp>
      <p:sp>
        <p:nvSpPr>
          <p:cNvPr id="2" name="Content Placeholder 1"/>
          <p:cNvSpPr>
            <a:spLocks noGrp="1"/>
          </p:cNvSpPr>
          <p:nvPr>
            <p:ph sz="quarter" idx="1"/>
          </p:nvPr>
        </p:nvSpPr>
        <p:spPr>
          <a:xfrm>
            <a:off x="533400" y="1600200"/>
            <a:ext cx="8153400" cy="5257800"/>
          </a:xfrm>
          <a:prstGeom prst="rect">
            <a:avLst/>
          </a:prstGeom>
        </p:spPr>
        <p:txBody>
          <a:bodyPr>
            <a:noAutofit/>
          </a:bodyPr>
          <a:lstStyle/>
          <a:p>
            <a:r>
              <a:rPr lang="en-US" sz="3600" dirty="0" smtClean="0"/>
              <a:t>Achievement Levels</a:t>
            </a:r>
          </a:p>
          <a:p>
            <a:pPr lvl="1">
              <a:spcAft>
                <a:spcPts val="1200"/>
              </a:spcAft>
            </a:pPr>
            <a:r>
              <a:rPr lang="en-US" sz="3200" dirty="0" smtClean="0"/>
              <a:t>Two-Year Average</a:t>
            </a:r>
          </a:p>
          <a:p>
            <a:r>
              <a:rPr lang="en-US" sz="3600" dirty="0" smtClean="0"/>
              <a:t>Improvement Rates</a:t>
            </a:r>
          </a:p>
          <a:p>
            <a:pPr lvl="1"/>
            <a:r>
              <a:rPr lang="en-US" sz="3200" dirty="0" smtClean="0"/>
              <a:t>Two-Year Average </a:t>
            </a:r>
          </a:p>
          <a:p>
            <a:pPr lvl="2">
              <a:spcAft>
                <a:spcPts val="600"/>
              </a:spcAft>
            </a:pPr>
            <a:r>
              <a:rPr lang="en-US" sz="2800" dirty="0" smtClean="0"/>
              <a:t>Grades 4-8, Reading and Math</a:t>
            </a:r>
          </a:p>
          <a:p>
            <a:pPr lvl="1"/>
            <a:r>
              <a:rPr lang="en-US" sz="3200" dirty="0" smtClean="0"/>
              <a:t>Four-Year Slope </a:t>
            </a:r>
          </a:p>
          <a:p>
            <a:pPr lvl="2"/>
            <a:r>
              <a:rPr lang="en-US" sz="2800" dirty="0" smtClean="0"/>
              <a:t>Grades 3-8, Science, Social Studies and Writing</a:t>
            </a:r>
          </a:p>
          <a:p>
            <a:pPr lvl="2"/>
            <a:r>
              <a:rPr lang="en-US" sz="2800" dirty="0" smtClean="0"/>
              <a:t>Grade 11, all subjects</a:t>
            </a:r>
          </a:p>
        </p:txBody>
      </p:sp>
    </p:spTree>
    <p:extLst>
      <p:ext uri="{BB962C8B-B14F-4D97-AF65-F5344CB8AC3E}">
        <p14:creationId xmlns:p14="http://schemas.microsoft.com/office/powerpoint/2010/main" val="1143671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 to Bottom Ranking</a:t>
            </a:r>
            <a:endParaRPr lang="en-US" dirty="0"/>
          </a:p>
        </p:txBody>
      </p:sp>
      <p:sp>
        <p:nvSpPr>
          <p:cNvPr id="2" name="Content Placeholder 1"/>
          <p:cNvSpPr>
            <a:spLocks noGrp="1"/>
          </p:cNvSpPr>
          <p:nvPr>
            <p:ph sz="quarter" idx="1"/>
          </p:nvPr>
        </p:nvSpPr>
        <p:spPr>
          <a:xfrm>
            <a:off x="533400" y="1600200"/>
            <a:ext cx="8153400" cy="5257800"/>
          </a:xfrm>
          <a:prstGeom prst="rect">
            <a:avLst/>
          </a:prstGeom>
        </p:spPr>
        <p:txBody>
          <a:bodyPr>
            <a:noAutofit/>
          </a:bodyPr>
          <a:lstStyle/>
          <a:p>
            <a:r>
              <a:rPr lang="en-US" sz="3600" dirty="0" smtClean="0"/>
              <a:t>Achievement Gaps </a:t>
            </a:r>
          </a:p>
          <a:p>
            <a:pPr lvl="1">
              <a:spcAft>
                <a:spcPts val="1200"/>
              </a:spcAft>
            </a:pPr>
            <a:r>
              <a:rPr lang="en-US" sz="2800" dirty="0" smtClean="0"/>
              <a:t>Top </a:t>
            </a:r>
            <a:r>
              <a:rPr lang="en-US" sz="2800" dirty="0"/>
              <a:t>scoring 30% of students versus the bottom scoring 30% of students</a:t>
            </a:r>
            <a:endParaRPr lang="en-US" sz="2800" dirty="0" smtClean="0"/>
          </a:p>
          <a:p>
            <a:r>
              <a:rPr lang="en-US" sz="3600" dirty="0" smtClean="0"/>
              <a:t>Graduation</a:t>
            </a:r>
          </a:p>
          <a:p>
            <a:pPr lvl="1"/>
            <a:r>
              <a:rPr lang="en-US" sz="2800" dirty="0" smtClean="0"/>
              <a:t>Rate</a:t>
            </a:r>
          </a:p>
          <a:p>
            <a:pPr lvl="1"/>
            <a:r>
              <a:rPr lang="en-US" sz="2800" dirty="0" smtClean="0"/>
              <a:t>Improvement</a:t>
            </a:r>
            <a:endParaRPr lang="en-US" sz="2800" dirty="0"/>
          </a:p>
        </p:txBody>
      </p:sp>
    </p:spTree>
    <p:extLst>
      <p:ext uri="{BB962C8B-B14F-4D97-AF65-F5344CB8AC3E}">
        <p14:creationId xmlns:p14="http://schemas.microsoft.com/office/powerpoint/2010/main" val="3207270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 to Bottom Ranking</a:t>
            </a:r>
            <a:endParaRPr lang="en-US" dirty="0"/>
          </a:p>
        </p:txBody>
      </p:sp>
      <p:sp>
        <p:nvSpPr>
          <p:cNvPr id="3" name="Content Placeholder 2"/>
          <p:cNvSpPr>
            <a:spLocks noGrp="1"/>
          </p:cNvSpPr>
          <p:nvPr>
            <p:ph idx="1"/>
          </p:nvPr>
        </p:nvSpPr>
        <p:spPr>
          <a:xfrm>
            <a:off x="381000" y="1719070"/>
            <a:ext cx="8407892" cy="4910329"/>
          </a:xfrm>
        </p:spPr>
        <p:txBody>
          <a:bodyPr>
            <a:normAutofit/>
          </a:bodyPr>
          <a:lstStyle/>
          <a:p>
            <a:r>
              <a:rPr lang="en-US" sz="2800" dirty="0" smtClean="0"/>
              <a:t>Student </a:t>
            </a:r>
            <a:r>
              <a:rPr lang="en-US" sz="2800" dirty="0"/>
              <a:t>achievement on state tests is included in the statewide top to bottom ranking in the following three ways</a:t>
            </a:r>
            <a:r>
              <a:rPr lang="en-US" sz="2800" dirty="0" smtClean="0"/>
              <a:t>:</a:t>
            </a:r>
          </a:p>
          <a:p>
            <a:pPr marL="45720" indent="0">
              <a:buNone/>
            </a:pPr>
            <a:endParaRPr lang="en-US" sz="1400" dirty="0" smtClean="0"/>
          </a:p>
          <a:p>
            <a:pPr lvl="1"/>
            <a:r>
              <a:rPr lang="en-US" sz="2400" dirty="0" smtClean="0"/>
              <a:t>Achievement </a:t>
            </a:r>
            <a:r>
              <a:rPr lang="en-US" sz="2400" dirty="0"/>
              <a:t>at the elementary, middle, and high school </a:t>
            </a:r>
            <a:r>
              <a:rPr lang="en-US" sz="2400" dirty="0" smtClean="0"/>
              <a:t>levels</a:t>
            </a:r>
          </a:p>
          <a:p>
            <a:pPr marL="274320" lvl="1" indent="0">
              <a:buNone/>
            </a:pPr>
            <a:endParaRPr lang="en-US" sz="1400" dirty="0"/>
          </a:p>
          <a:p>
            <a:pPr lvl="1"/>
            <a:r>
              <a:rPr lang="en-US" sz="2400" dirty="0"/>
              <a:t>Improvement in achievement over </a:t>
            </a:r>
            <a:r>
              <a:rPr lang="en-US" sz="2400" dirty="0" smtClean="0"/>
              <a:t>time</a:t>
            </a:r>
          </a:p>
          <a:p>
            <a:pPr lvl="1"/>
            <a:endParaRPr lang="en-US" sz="1400" dirty="0"/>
          </a:p>
          <a:p>
            <a:pPr lvl="1"/>
            <a:r>
              <a:rPr lang="en-US" sz="2400" dirty="0"/>
              <a:t>The largest achievement gap between two subgroups calculated based on the top scoring 30% of students versus the bottom scoring 30% of </a:t>
            </a:r>
            <a:r>
              <a:rPr lang="en-US" sz="2400" dirty="0" smtClean="0"/>
              <a:t>students</a:t>
            </a:r>
            <a:endParaRPr lang="en-US" sz="2400" dirty="0"/>
          </a:p>
        </p:txBody>
      </p:sp>
    </p:spTree>
    <p:extLst>
      <p:ext uri="{BB962C8B-B14F-4D97-AF65-F5344CB8AC3E}">
        <p14:creationId xmlns:p14="http://schemas.microsoft.com/office/powerpoint/2010/main" val="415067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990600"/>
          </a:xfrm>
        </p:spPr>
        <p:txBody>
          <a:bodyPr rtlCol="0">
            <a:normAutofit fontScale="90000"/>
          </a:bodyPr>
          <a:lstStyle/>
          <a:p>
            <a:pPr eaLnBrk="1" fontAlgn="auto" hangingPunct="1">
              <a:spcAft>
                <a:spcPts val="0"/>
              </a:spcAft>
              <a:defRPr/>
            </a:pPr>
            <a:r>
              <a:rPr lang="en-US" dirty="0" smtClean="0">
                <a:ea typeface="+mj-ea"/>
              </a:rPr>
              <a:t>How Is the Top to Bottom Ranking Calculated</a:t>
            </a:r>
          </a:p>
        </p:txBody>
      </p:sp>
      <p:sp>
        <p:nvSpPr>
          <p:cNvPr id="22530" name="Content Placeholder 2"/>
          <p:cNvSpPr>
            <a:spLocks noGrp="1"/>
          </p:cNvSpPr>
          <p:nvPr>
            <p:ph idx="1"/>
          </p:nvPr>
        </p:nvSpPr>
        <p:spPr/>
        <p:txBody>
          <a:bodyPr/>
          <a:lstStyle/>
          <a:p>
            <a:pPr eaLnBrk="1" hangingPunct="1"/>
            <a:r>
              <a:rPr lang="en-US" dirty="0" smtClean="0">
                <a:ea typeface="ＭＳ Ｐゴシック" charset="-128"/>
              </a:rPr>
              <a:t>For grade 3-8 reading and mathematics</a:t>
            </a:r>
          </a:p>
          <a:p>
            <a:pPr lvl="1" eaLnBrk="1" hangingPunct="1"/>
            <a:endParaRPr lang="en-US" dirty="0" smtClean="0">
              <a:ea typeface="ＭＳ Ｐゴシック" charset="-128"/>
            </a:endParaRPr>
          </a:p>
        </p:txBody>
      </p:sp>
      <p:sp>
        <p:nvSpPr>
          <p:cNvPr id="6" name="Rectangle 5"/>
          <p:cNvSpPr/>
          <p:nvPr/>
        </p:nvSpPr>
        <p:spPr>
          <a:xfrm>
            <a:off x="533400" y="2438400"/>
            <a:ext cx="2133600" cy="8382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Two-Year Average Standardized Student Scale (Z) Score</a:t>
            </a:r>
          </a:p>
        </p:txBody>
      </p:sp>
      <p:sp>
        <p:nvSpPr>
          <p:cNvPr id="7" name="Rectangle 6"/>
          <p:cNvSpPr/>
          <p:nvPr/>
        </p:nvSpPr>
        <p:spPr>
          <a:xfrm>
            <a:off x="533400" y="3962400"/>
            <a:ext cx="2133600" cy="8382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Two-Year Average Performance Level Change Index</a:t>
            </a:r>
          </a:p>
        </p:txBody>
      </p:sp>
      <p:sp>
        <p:nvSpPr>
          <p:cNvPr id="8" name="Rectangle 7"/>
          <p:cNvSpPr/>
          <p:nvPr/>
        </p:nvSpPr>
        <p:spPr>
          <a:xfrm>
            <a:off x="533400" y="5353050"/>
            <a:ext cx="2133600" cy="97155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Two-Year Average Bottom 30% - Top 30%</a:t>
            </a:r>
          </a:p>
          <a:p>
            <a:pPr algn="ctr" fontAlgn="auto">
              <a:spcBef>
                <a:spcPts val="0"/>
              </a:spcBef>
              <a:spcAft>
                <a:spcPts val="0"/>
              </a:spcAft>
              <a:defRPr/>
            </a:pPr>
            <a:r>
              <a:rPr lang="en-US" sz="1400" b="1" dirty="0">
                <a:solidFill>
                  <a:schemeClr val="bg1"/>
                </a:solidFill>
              </a:rPr>
              <a:t>Z-Score Gap</a:t>
            </a:r>
          </a:p>
        </p:txBody>
      </p:sp>
      <p:sp>
        <p:nvSpPr>
          <p:cNvPr id="9" name="Rectangle 8"/>
          <p:cNvSpPr/>
          <p:nvPr/>
        </p:nvSpPr>
        <p:spPr>
          <a:xfrm>
            <a:off x="3124200" y="2438400"/>
            <a:ext cx="2133600" cy="8382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Achievement</a:t>
            </a:r>
          </a:p>
          <a:p>
            <a:pPr algn="ctr" fontAlgn="auto">
              <a:spcBef>
                <a:spcPts val="0"/>
              </a:spcBef>
              <a:spcAft>
                <a:spcPts val="0"/>
              </a:spcAft>
              <a:defRPr/>
            </a:pPr>
            <a:r>
              <a:rPr lang="en-US" sz="1400" b="1" dirty="0">
                <a:solidFill>
                  <a:schemeClr val="bg1"/>
                </a:solidFill>
              </a:rPr>
              <a:t>Z-Score</a:t>
            </a:r>
          </a:p>
        </p:txBody>
      </p:sp>
      <p:sp>
        <p:nvSpPr>
          <p:cNvPr id="10" name="Rectangle 9"/>
          <p:cNvSpPr/>
          <p:nvPr/>
        </p:nvSpPr>
        <p:spPr>
          <a:xfrm>
            <a:off x="3136900" y="3962400"/>
            <a:ext cx="2133600" cy="8382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Performance Level Change</a:t>
            </a:r>
          </a:p>
          <a:p>
            <a:pPr algn="ctr" fontAlgn="auto">
              <a:spcBef>
                <a:spcPts val="0"/>
              </a:spcBef>
              <a:spcAft>
                <a:spcPts val="0"/>
              </a:spcAft>
              <a:defRPr/>
            </a:pPr>
            <a:r>
              <a:rPr lang="en-US" sz="1400" b="1" dirty="0">
                <a:solidFill>
                  <a:schemeClr val="bg1"/>
                </a:solidFill>
              </a:rPr>
              <a:t>Z-Score</a:t>
            </a:r>
          </a:p>
        </p:txBody>
      </p:sp>
      <p:sp>
        <p:nvSpPr>
          <p:cNvPr id="11" name="Rectangle 10"/>
          <p:cNvSpPr/>
          <p:nvPr/>
        </p:nvSpPr>
        <p:spPr>
          <a:xfrm>
            <a:off x="3136900" y="5486400"/>
            <a:ext cx="2133600" cy="8382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Achievement Gap Z-Score</a:t>
            </a:r>
          </a:p>
        </p:txBody>
      </p:sp>
      <p:sp>
        <p:nvSpPr>
          <p:cNvPr id="14" name="Rectangle 13"/>
          <p:cNvSpPr/>
          <p:nvPr/>
        </p:nvSpPr>
        <p:spPr>
          <a:xfrm>
            <a:off x="6211395" y="3987061"/>
            <a:ext cx="1408605" cy="8382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bg1"/>
                </a:solidFill>
              </a:rPr>
              <a:t>School Content</a:t>
            </a:r>
          </a:p>
          <a:p>
            <a:pPr algn="ctr" fontAlgn="auto">
              <a:spcBef>
                <a:spcPts val="0"/>
              </a:spcBef>
              <a:spcAft>
                <a:spcPts val="0"/>
              </a:spcAft>
              <a:defRPr/>
            </a:pPr>
            <a:r>
              <a:rPr lang="en-US" sz="1400" b="1" dirty="0">
                <a:solidFill>
                  <a:schemeClr val="bg1"/>
                </a:solidFill>
              </a:rPr>
              <a:t>Area Index</a:t>
            </a:r>
          </a:p>
        </p:txBody>
      </p:sp>
      <p:cxnSp>
        <p:nvCxnSpPr>
          <p:cNvPr id="16" name="Straight Arrow Connector 15"/>
          <p:cNvCxnSpPr>
            <a:stCxn id="6" idx="3"/>
            <a:endCxn id="9" idx="1"/>
          </p:cNvCxnSpPr>
          <p:nvPr/>
        </p:nvCxnSpPr>
        <p:spPr>
          <a:xfrm>
            <a:off x="2667000" y="2857500"/>
            <a:ext cx="457200" cy="0"/>
          </a:xfrm>
          <a:prstGeom prst="straightConnector1">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a:endCxn id="10" idx="1"/>
          </p:cNvCxnSpPr>
          <p:nvPr/>
        </p:nvCxnSpPr>
        <p:spPr>
          <a:xfrm>
            <a:off x="2667000" y="4381500"/>
            <a:ext cx="469900" cy="0"/>
          </a:xfrm>
          <a:prstGeom prst="straightConnector1">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1" idx="1"/>
          </p:cNvCxnSpPr>
          <p:nvPr/>
        </p:nvCxnSpPr>
        <p:spPr>
          <a:xfrm>
            <a:off x="2667000" y="5905500"/>
            <a:ext cx="469900" cy="0"/>
          </a:xfrm>
          <a:prstGeom prst="straightConnector1">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9" idx="3"/>
            <a:endCxn id="14" idx="0"/>
          </p:cNvCxnSpPr>
          <p:nvPr/>
        </p:nvCxnSpPr>
        <p:spPr>
          <a:xfrm>
            <a:off x="5257800" y="2857500"/>
            <a:ext cx="1657898" cy="1129561"/>
          </a:xfrm>
          <a:prstGeom prst="bentConnector2">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1" idx="3"/>
            <a:endCxn id="14" idx="2"/>
          </p:cNvCxnSpPr>
          <p:nvPr/>
        </p:nvCxnSpPr>
        <p:spPr>
          <a:xfrm flipV="1">
            <a:off x="5270500" y="4825261"/>
            <a:ext cx="1645198" cy="1080239"/>
          </a:xfrm>
          <a:prstGeom prst="bentConnector2">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3"/>
            <a:endCxn id="14" idx="1"/>
          </p:cNvCxnSpPr>
          <p:nvPr/>
        </p:nvCxnSpPr>
        <p:spPr>
          <a:xfrm>
            <a:off x="5270500" y="4381500"/>
            <a:ext cx="940895" cy="24661"/>
          </a:xfrm>
          <a:prstGeom prst="straightConnector1">
            <a:avLst/>
          </a:prstGeom>
          <a:ln w="28575">
            <a:solidFill>
              <a:schemeClr val="accent3">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562600" y="2667000"/>
            <a:ext cx="533400" cy="369888"/>
          </a:xfrm>
          <a:prstGeom prst="rect">
            <a:avLst/>
          </a:prstGeom>
          <a:solidFill>
            <a:schemeClr val="bg1"/>
          </a:solidFill>
        </p:spPr>
        <p:txBody>
          <a:bodyPr>
            <a:spAutoFit/>
          </a:bodyPr>
          <a:lstStyle/>
          <a:p>
            <a:pPr algn="ctr" fontAlgn="auto">
              <a:spcBef>
                <a:spcPts val="0"/>
              </a:spcBef>
              <a:spcAft>
                <a:spcPts val="0"/>
              </a:spcAft>
              <a:defRPr/>
            </a:pPr>
            <a:r>
              <a:rPr lang="en-US" dirty="0">
                <a:solidFill>
                  <a:schemeClr val="accent6">
                    <a:lumMod val="50000"/>
                  </a:schemeClr>
                </a:solidFill>
                <a:latin typeface="+mn-lt"/>
                <a:ea typeface="+mn-ea"/>
              </a:rPr>
              <a:t>1/2</a:t>
            </a:r>
          </a:p>
        </p:txBody>
      </p:sp>
      <p:sp>
        <p:nvSpPr>
          <p:cNvPr id="34" name="TextBox 33"/>
          <p:cNvSpPr txBox="1"/>
          <p:nvPr/>
        </p:nvSpPr>
        <p:spPr>
          <a:xfrm>
            <a:off x="5638800" y="5721350"/>
            <a:ext cx="533400" cy="369888"/>
          </a:xfrm>
          <a:prstGeom prst="rect">
            <a:avLst/>
          </a:prstGeom>
          <a:solidFill>
            <a:schemeClr val="bg1"/>
          </a:solidFill>
        </p:spPr>
        <p:txBody>
          <a:bodyPr>
            <a:spAutoFit/>
          </a:bodyPr>
          <a:lstStyle/>
          <a:p>
            <a:pPr algn="ctr" fontAlgn="auto">
              <a:spcBef>
                <a:spcPts val="0"/>
              </a:spcBef>
              <a:spcAft>
                <a:spcPts val="0"/>
              </a:spcAft>
              <a:defRPr/>
            </a:pPr>
            <a:r>
              <a:rPr lang="en-US" dirty="0">
                <a:solidFill>
                  <a:schemeClr val="accent6">
                    <a:lumMod val="50000"/>
                  </a:schemeClr>
                </a:solidFill>
                <a:latin typeface="+mn-lt"/>
                <a:ea typeface="+mn-ea"/>
              </a:rPr>
              <a:t>1/4</a:t>
            </a:r>
          </a:p>
        </p:txBody>
      </p:sp>
      <p:sp>
        <p:nvSpPr>
          <p:cNvPr id="35" name="TextBox 34"/>
          <p:cNvSpPr txBox="1"/>
          <p:nvPr/>
        </p:nvSpPr>
        <p:spPr>
          <a:xfrm>
            <a:off x="5607050" y="4191000"/>
            <a:ext cx="533400" cy="369888"/>
          </a:xfrm>
          <a:prstGeom prst="rect">
            <a:avLst/>
          </a:prstGeom>
          <a:solidFill>
            <a:schemeClr val="bg1"/>
          </a:solidFill>
        </p:spPr>
        <p:txBody>
          <a:bodyPr>
            <a:spAutoFit/>
          </a:bodyPr>
          <a:lstStyle/>
          <a:p>
            <a:pPr algn="ctr" fontAlgn="auto">
              <a:spcBef>
                <a:spcPts val="0"/>
              </a:spcBef>
              <a:spcAft>
                <a:spcPts val="0"/>
              </a:spcAft>
              <a:defRPr/>
            </a:pPr>
            <a:r>
              <a:rPr lang="en-US" dirty="0">
                <a:solidFill>
                  <a:schemeClr val="accent6">
                    <a:lumMod val="50000"/>
                  </a:schemeClr>
                </a:solidFill>
                <a:latin typeface="+mn-lt"/>
                <a:ea typeface="+mn-ea"/>
              </a:rPr>
              <a:t>1/4</a:t>
            </a:r>
          </a:p>
        </p:txBody>
      </p:sp>
      <p:sp>
        <p:nvSpPr>
          <p:cNvPr id="28" name="Rectangle 27"/>
          <p:cNvSpPr/>
          <p:nvPr/>
        </p:nvSpPr>
        <p:spPr>
          <a:xfrm>
            <a:off x="7772400" y="3962400"/>
            <a:ext cx="1219200" cy="838200"/>
          </a:xfrm>
          <a:prstGeom prst="rect">
            <a:avLst/>
          </a:prstGeom>
          <a:solidFill>
            <a:schemeClr val="tx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chemeClr val="bg1"/>
                </a:solidFill>
              </a:rPr>
              <a:t>Content Index Z-score</a:t>
            </a:r>
            <a:endParaRPr lang="en-US" sz="1400" b="1" dirty="0">
              <a:solidFill>
                <a:schemeClr val="bg1"/>
              </a:solidFill>
            </a:endParaRPr>
          </a:p>
        </p:txBody>
      </p:sp>
    </p:spTree>
    <p:extLst>
      <p:ext uri="{BB962C8B-B14F-4D97-AF65-F5344CB8AC3E}">
        <p14:creationId xmlns:p14="http://schemas.microsoft.com/office/powerpoint/2010/main" val="257909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90600" y="228600"/>
            <a:ext cx="8153400" cy="990600"/>
          </a:xfrm>
        </p:spPr>
        <p:txBody>
          <a:bodyPr/>
          <a:lstStyle/>
          <a:p>
            <a:r>
              <a:rPr lang="en-US" dirty="0" smtClean="0"/>
              <a:t>MEAP Performance Level Change</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378" y="1928812"/>
            <a:ext cx="8588822" cy="32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4810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7.xml.rels><?xml version="1.0" encoding="UTF-8" standalone="yes"?>
<Relationships xmlns="http://schemas.openxmlformats.org/package/2006/relationships"><Relationship Id="rId1" Type="http://schemas.openxmlformats.org/officeDocument/2006/relationships/image" Target="../media/image3.jpeg"/></Relationships>
</file>

<file path=ppt/theme/_rels/theme8.xml.rels><?xml version="1.0" encoding="UTF-8" standalone="yes"?>
<Relationships xmlns="http://schemas.openxmlformats.org/package/2006/relationships"><Relationship Id="rId1" Type="http://schemas.openxmlformats.org/officeDocument/2006/relationships/image" Target="../media/image3.jpeg"/></Relationships>
</file>

<file path=ppt/theme/_rels/theme9.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3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4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7.xml><?xml version="1.0" encoding="utf-8"?>
<a:theme xmlns:a="http://schemas.openxmlformats.org/drawingml/2006/main" name="5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8.xml><?xml version="1.0" encoding="utf-8"?>
<a:theme xmlns:a="http://schemas.openxmlformats.org/drawingml/2006/main" name="6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9.xml><?xml version="1.0" encoding="utf-8"?>
<a:theme xmlns:a="http://schemas.openxmlformats.org/drawingml/2006/main" name="7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1430</TotalTime>
  <Words>2808</Words>
  <Application>Microsoft Office PowerPoint</Application>
  <PresentationFormat>On-screen Show (4:3)</PresentationFormat>
  <Paragraphs>454</Paragraphs>
  <Slides>43</Slides>
  <Notes>13</Notes>
  <HiddenSlides>0</HiddenSlides>
  <MMClips>0</MMClips>
  <ScaleCrop>false</ScaleCrop>
  <HeadingPairs>
    <vt:vector size="6" baseType="variant">
      <vt:variant>
        <vt:lpstr>Theme</vt:lpstr>
      </vt:variant>
      <vt:variant>
        <vt:i4>9</vt:i4>
      </vt:variant>
      <vt:variant>
        <vt:lpstr>Embedded OLE Servers</vt:lpstr>
      </vt:variant>
      <vt:variant>
        <vt:i4>1</vt:i4>
      </vt:variant>
      <vt:variant>
        <vt:lpstr>Slide Titles</vt:lpstr>
      </vt:variant>
      <vt:variant>
        <vt:i4>43</vt:i4>
      </vt:variant>
    </vt:vector>
  </HeadingPairs>
  <TitlesOfParts>
    <vt:vector size="53" baseType="lpstr">
      <vt:lpstr>Median</vt:lpstr>
      <vt:lpstr>Adjacency</vt:lpstr>
      <vt:lpstr>1_Adjacency</vt:lpstr>
      <vt:lpstr>2_Adjacency</vt:lpstr>
      <vt:lpstr>3_Adjacency</vt:lpstr>
      <vt:lpstr>4_Adjacency</vt:lpstr>
      <vt:lpstr>5_Adjacency</vt:lpstr>
      <vt:lpstr>6_Adjacency</vt:lpstr>
      <vt:lpstr>7_Adjacency</vt:lpstr>
      <vt:lpstr>Microsoft Excel Chart</vt:lpstr>
      <vt:lpstr>ESEA Flexibility, top to bottom and ayp</vt:lpstr>
      <vt:lpstr>ESEA Flexibility</vt:lpstr>
      <vt:lpstr>ESEA Flexibility - Metrics Overview</vt:lpstr>
      <vt:lpstr>Metrics Overview (continued)</vt:lpstr>
      <vt:lpstr>Top to Bottom Ranking</vt:lpstr>
      <vt:lpstr>Top to Bottom Ranking</vt:lpstr>
      <vt:lpstr>Top to Bottom Ranking</vt:lpstr>
      <vt:lpstr>How Is the Top to Bottom Ranking Calculated</vt:lpstr>
      <vt:lpstr>MEAP Performance Level Change</vt:lpstr>
      <vt:lpstr>How Is the Top to Bottom Ranking Calculated</vt:lpstr>
      <vt:lpstr>New webpages!!</vt:lpstr>
      <vt:lpstr>Accountability Scorecards (new AYP)</vt:lpstr>
      <vt:lpstr>Overview</vt:lpstr>
      <vt:lpstr>An Early Look at Scorecards</vt:lpstr>
      <vt:lpstr>Color-Coded Scorecards</vt:lpstr>
      <vt:lpstr>What Changed?</vt:lpstr>
      <vt:lpstr>What Stayed the Same?</vt:lpstr>
      <vt:lpstr>School and District  Scorecard Subgroups</vt:lpstr>
      <vt:lpstr>Participation</vt:lpstr>
      <vt:lpstr>Participation Target</vt:lpstr>
      <vt:lpstr>Proficiency Targets</vt:lpstr>
      <vt:lpstr>Example Proficiency Targets</vt:lpstr>
      <vt:lpstr>Proficiency Targets Example</vt:lpstr>
      <vt:lpstr>Multi-year Proficiency Calculations</vt:lpstr>
      <vt:lpstr>Proficiency “Cell” Basics</vt:lpstr>
      <vt:lpstr>Proficiency Cell Colors and Points</vt:lpstr>
      <vt:lpstr>“Accountable Proficient”  versus Proficient</vt:lpstr>
      <vt:lpstr>“Accountable Proficient”  versus Proficient</vt:lpstr>
      <vt:lpstr>Full Academic Year (FAY)</vt:lpstr>
      <vt:lpstr>1% and 2% Caps &amp;  Alternate Assessments</vt:lpstr>
      <vt:lpstr>Graduation Rates</vt:lpstr>
      <vt:lpstr>Attendance Rates</vt:lpstr>
      <vt:lpstr>Educator Evaluations (NEW!)</vt:lpstr>
      <vt:lpstr>Compliance Factors (PARTIALLY NEW!)</vt:lpstr>
      <vt:lpstr>The Point-Based System for Overall School/District Color Status</vt:lpstr>
      <vt:lpstr>Point Values by Color for Each Target Area</vt:lpstr>
      <vt:lpstr>Totaling up your Points</vt:lpstr>
      <vt:lpstr>How do we receive an  overall ‘green’ status?</vt:lpstr>
      <vt:lpstr>How do we receive an  overall ‘light green’ status?</vt:lpstr>
      <vt:lpstr>How do we receive an  overall ‘yellow’ status?</vt:lpstr>
      <vt:lpstr>How do we receive an  overall ‘orange’ status? </vt:lpstr>
      <vt:lpstr>How do we receive an  overall ‘red’ status?</vt:lpstr>
      <vt:lpstr>Timeline for the  Accountability Scorecards</vt:lpstr>
    </vt:vector>
  </TitlesOfParts>
  <Company>IISD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Superintendent Roundtable</dc:title>
  <dc:creator>Kelly Trout</dc:creator>
  <cp:lastModifiedBy>Kelly Trout</cp:lastModifiedBy>
  <cp:revision>120</cp:revision>
  <cp:lastPrinted>2012-11-05T14:02:15Z</cp:lastPrinted>
  <dcterms:created xsi:type="dcterms:W3CDTF">2012-09-18T17:51:15Z</dcterms:created>
  <dcterms:modified xsi:type="dcterms:W3CDTF">2012-11-09T14:44:22Z</dcterms:modified>
</cp:coreProperties>
</file>