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90" r:id="rId4"/>
    <p:sldId id="258" r:id="rId5"/>
    <p:sldId id="259" r:id="rId6"/>
    <p:sldId id="268" r:id="rId7"/>
    <p:sldId id="273" r:id="rId8"/>
    <p:sldId id="270" r:id="rId9"/>
    <p:sldId id="295" r:id="rId10"/>
    <p:sldId id="280" r:id="rId11"/>
    <p:sldId id="262" r:id="rId12"/>
    <p:sldId id="276" r:id="rId13"/>
    <p:sldId id="267" r:id="rId14"/>
    <p:sldId id="281" r:id="rId15"/>
    <p:sldId id="294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67337" autoAdjust="0"/>
  </p:normalViewPr>
  <p:slideViewPr>
    <p:cSldViewPr>
      <p:cViewPr varScale="1">
        <p:scale>
          <a:sx n="54" d="100"/>
          <a:sy n="54" d="100"/>
        </p:scale>
        <p:origin x="220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513A32C-0EEE-40FE-8D7E-14F3DCE052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0841FAB-57EA-79BC-35DF-20D5F6C37B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C7C55F08-1EC1-33D2-5721-E59DF3AB46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08986D13-2487-34EB-F5FC-989D137CC5E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1C8285E-4ADE-46D8-9FD9-6C3219BCC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AA525391-78BA-2D3B-C09E-693731A2C4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5EBBBE9-0B5C-8A22-7A4C-69E2FA63E2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72FC4ADA-ECD4-C897-7694-FF9CA28826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B0063A3C-9AE7-2EF4-465B-AB10E33977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1622" name="Rectangle 6">
            <a:extLst>
              <a:ext uri="{FF2B5EF4-FFF2-40B4-BE49-F238E27FC236}">
                <a16:creationId xmlns:a16="http://schemas.microsoft.com/office/drawing/2014/main" id="{7D58E1FF-0141-6580-5B0F-5E584A59EA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1623" name="Rectangle 7">
            <a:extLst>
              <a:ext uri="{FF2B5EF4-FFF2-40B4-BE49-F238E27FC236}">
                <a16:creationId xmlns:a16="http://schemas.microsoft.com/office/drawing/2014/main" id="{CB3B5E39-ACE5-3537-A118-84266BD6C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219E13-A534-4AB9-A402-371707D662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85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119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85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667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3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7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01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51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9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47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64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3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9E13-A534-4AB9-A402-371707D6629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72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39E78950-2B51-AD98-269D-9B9617A64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40904FC-E8BE-2F2A-7261-E7B00D065F03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7BD0CACE-22B7-18B2-8752-9DD5B1A8F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FBC43FD3-77FC-1B90-D3FD-5A80C7D2E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5D2D0D14-0F62-810C-5053-7CC79366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F85E136-F75F-6506-453D-8134EE1A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4C386F2-5006-E04F-BACE-6FEFDC7D8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2AC9CB33-9C90-FFD5-9F2A-C33F3016C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A459B9C9-BE82-23CD-53E5-14F7E395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A6EB4EC7-DDCD-7334-6D39-39856B8D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5380185C-71D1-DB01-AC67-9F1CE21B4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2628D012-C17D-83D7-D5F9-762D383F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B13320DF-EEC9-BD2E-DFF2-74E87D3A2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71B1E18A-7879-CC4E-4824-E8C9220D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4B43BBB1-BA27-72A5-5279-CCC2F1241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B7C8DDFE-E8BC-AEF1-1A29-C5DD81D60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2B80394A-7587-7990-8D67-1B08AB245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60FC2D29-D309-CB57-0D6A-FB384FDA3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2522F77C-197C-D534-F1E9-AC7778FF7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60C558E0-713C-8AB6-C8AB-F0965A92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045A78B9-2ABF-8DB0-6956-D33A41EB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C43458E5-1F98-48EE-C7AD-EF8000939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6444FD3D-2663-48D0-9D35-2F6DD298E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D168427F-37D2-3969-23A3-A291425B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DA1F4547-A3AD-4942-2BBC-DB61F30F7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327A0576-5FF6-0CFA-EAD1-E0B74B45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E9DEEC2A-0355-7668-3ECD-2B256FF1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70C8F4EB-FD3F-E101-D556-E64B509ED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A72EC0B9-859D-7CF4-0EA7-4C34447D1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78CF3CA0-9894-15B2-4C22-FDB4A1E2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82EFCAC0-6B79-C78D-7F3F-BD424D7E4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293D7AD1-BB61-F113-09DF-BC66B041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F5FCCC98-BA48-7773-9B81-E3C55521B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04293454-B166-8558-0DA5-7DA6E8870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6FA1925A-40D3-8C86-3352-AFF6EB7E3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50410A71-1DAE-321A-D502-0F04ADC8D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1716C17E-C6F8-CF95-2D7B-DE6796AF2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3541C-743B-400B-9FB6-8353095D33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8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4367E3-3023-5717-DCC0-FE6DD7F33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32CEE8-6AC9-1857-9449-3D176C77E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A2B7BF-CC3A-E7A2-97D5-77C2A157A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42899-544C-4374-B872-985A8A7CEC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43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CB1BBF-ED27-0BAF-2638-6AA8B05F6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38499E-9645-643C-2420-8E6B71FCE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319F5A-253A-2DFA-DAB4-CD9BDA6E3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DD4C7-F5BE-43FF-8BF0-1B9FFB74AE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0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B3D85-493C-58B0-7C67-61307C8B3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54B5A-75A5-750A-880A-1C9008BBF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E6F17B9-7B50-D039-676E-2866437A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1A7C2-8084-4FF5-8533-A697FA10246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4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2F533-18CD-B8C1-8108-8C69E2B1D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8CD0B-6C9C-4092-CDA3-D08F6B726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19129-53F4-201A-2AD5-689C141AC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80C55-AB18-4295-937C-B4335D65AB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7493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A0872B-2422-ED04-F501-EA28F027A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0B9736-A864-8AA8-DF48-9974825DC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AE8B87-7788-77DD-5973-B33ED33AE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BC425-3F72-4CA0-BA2C-9A30A3701F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4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F6FCC8-6743-351C-6AAC-617343A38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6EBD47-83BD-B2E0-B975-BF6A4B802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91081C-AF45-1AB6-5A45-2709FE12C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C6313-562B-45C3-A0D4-C0960C84A4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3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BAACF-8F40-C2B7-F39B-353B8602E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62A5F-E0BF-3A52-6077-BF19B7A01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D9B1B6-D774-1FF5-7563-2FFB6D882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FEA16-FDE0-414B-A2D7-AF117BA1C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35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A07E7D-04C8-08BC-C89B-030CC6807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AE4DA6F-A330-0AA9-1E49-84EC7437A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C2FBC51-135B-0CA3-1EF9-9EDC3587F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4D01C-28DD-4B2C-9F71-0CF83995EE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25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61E081-BC0A-77E2-0C46-71AA4A567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CCC14A-98D2-AB33-28CC-4FC429A0E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12FC85-CA07-E9F8-9689-C2AAC9D8D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E29EC-202D-4069-A8CB-C2181562EE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8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253F3A7-A088-7BF6-64AD-DC013634B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799A95-2502-3F86-0BDC-9E2F64157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33CFAD-A1AF-3476-C63B-AA4DC183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5B931-EA1C-422C-9263-A647AB09A1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99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9D315-615A-7E9C-4E51-69B5DA6BC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7E9F7-CACF-404C-0309-CE2AFAFDD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EA7E01-1B4B-47FE-65FE-8CAFA52B5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D31E-DFE9-4A61-A303-9C6EA6A7E7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72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40697F-0450-D5DF-CCFC-B1D47C353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0C482-00E7-236C-C316-008DB2581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6332AD-57B2-0D14-47B7-BF3E04A5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47781-6131-4C66-A05C-1B9B26A8F2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6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7010E2B2-F2D3-B688-B84C-6B05B5D19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581A4B-7A3D-C969-7290-470C07683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8AA459-BE26-C712-C691-69E30E23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0AD67D4-DA34-AF12-741A-3A3CBBD75E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652A0214-F8B3-8124-EC85-A01786280B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10AFFFBF-2894-D94B-01A1-0513719FA2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FD80C55-AB18-4295-937C-B4335D65ABA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9A703F7B-7E2A-6DE5-E870-72DE3BBE91E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F603F44D-56B7-C7A0-B45B-65EB02D89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759C7B07-52E9-08F0-1D11-EC8987EC4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C584F149-D8EB-7CA0-B03B-D451565E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F903D75B-1298-EFAA-FF7E-F4E9A85B7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020C78C-80CB-3BD5-6868-0736C821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0E4493E3-2A27-67FE-872A-22F14C3D4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2353D8E2-DE9F-128D-6AD8-C4D038599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499B3E4B-2686-1B7F-127F-225743434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25CF779D-268D-44F5-8EF1-283389553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576465FE-4B99-5D31-F072-BA0D3013B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B0187419-7494-ED3C-A1DB-31AE27B8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0F2C3ED5-8EE1-1500-2731-EC2BE620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40D439E8-13B6-E2E6-819D-FC39FA746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B93D0C63-A143-7019-778C-FD778176A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EF156372-EE9B-04CF-5B09-64F2A8BF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C91704E7-9459-2A6C-7B81-D60651298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DBFF5F49-AD30-5281-0E28-BEC24B0E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D5E50C87-070A-CF7A-72EA-EAB7582A0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FE2696AF-1896-4DAD-2ED1-A35B2CBA4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58C4F548-4AFD-B55C-BA1F-94CEBC25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A7A0B319-308F-B9ED-D9B4-878FD6624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94AD47BB-6E32-C024-F51B-49871D21A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B3525EE7-4058-6FE9-3AE1-E4D1BDE5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534CE737-6508-33E4-DE77-C8104B4F3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707D57AF-0FAC-C11D-6447-D6645DC0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038D5484-57B6-A05A-C53C-5057CEB3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C02943D-2821-B571-5968-0410CE9A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D52723E-41D0-E2F0-D483-79F0368FB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E55144D-9628-0DB0-75A2-78E98447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3A58081C-BFAE-D2E0-BF58-80F289B66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172D6467-3D47-2131-522C-C82807BA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3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DF3B3CF-98C8-B732-3C34-A60C23D472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 b="1" dirty="0"/>
              <a:t>Alternatives To Negative forms of Discipline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E4231BD1-9B27-CE20-F521-7325989F7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A8A0FAB-DCAC-4009-A6E2-9407BB92EA4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id="{27DE5269-96B8-951D-DA5D-D622A1EB5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371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4076710D-63B9-214C-0118-10FFF8C8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9775"/>
            <a:ext cx="1019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89A94483-B096-F7D9-CAD4-7638FECB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48400"/>
            <a:ext cx="289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>
                <a:latin typeface="Comic Sans MS" panose="030F0702030302020204" pitchFamily="66" charset="0"/>
              </a:rPr>
              <a:t>Family Development Resources,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3D1EEF4-9BB1-7F1E-B628-EDB91CA94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b="1"/>
              <a:t>Parent’s Personal Struggle to Change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4FE524A-8970-4423-5CDE-F477D64C1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400" dirty="0"/>
              <a:t>It is difficult to break a habit--good or bad.  </a:t>
            </a:r>
          </a:p>
          <a:p>
            <a:pPr lvl="1"/>
            <a:r>
              <a:rPr lang="en-US" altLang="en-US" sz="2400" dirty="0"/>
              <a:t>Spanking a child is a parenting habit that seems like the right thing to do, even though we may not necessarily feel better about what we did afterwards.</a:t>
            </a:r>
          </a:p>
          <a:p>
            <a:pPr lvl="1"/>
            <a:r>
              <a:rPr lang="en-US" altLang="en-US" sz="2400" dirty="0"/>
              <a:t>They may view what they are doing as okay because it is being done with love.</a:t>
            </a:r>
          </a:p>
          <a:p>
            <a:pPr lvl="1"/>
            <a:r>
              <a:rPr lang="en-US" altLang="en-US" sz="2400" dirty="0"/>
              <a:t>They may view spanking as different from hitting a child.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2FC52B-B284-18A2-D822-567D0050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70014-6933-4F58-A215-889C310D4D65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3BE5413-71CA-5D56-EAA5-C6547D203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Alternatives to Negative Punishments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99CC37D-9072-CAC0-3E85-97F1CC2C62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1766094"/>
            <a:ext cx="8264525" cy="4114800"/>
          </a:xfrm>
        </p:spPr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Loss of Privilege</a:t>
            </a:r>
          </a:p>
          <a:p>
            <a:pPr lvl="1"/>
            <a:r>
              <a:rPr lang="en-US" altLang="en-US" sz="2400" dirty="0"/>
              <a:t>A privilege is a right granted by a parent.  </a:t>
            </a:r>
          </a:p>
          <a:p>
            <a:pPr lvl="1"/>
            <a:r>
              <a:rPr lang="en-US" altLang="en-US" sz="2400" dirty="0"/>
              <a:t>Privileges can be things like watching TV, gaming, or riding a bike.</a:t>
            </a:r>
          </a:p>
          <a:p>
            <a:pPr lvl="1"/>
            <a:endParaRPr lang="en-US" altLang="en-US" sz="2400" dirty="0"/>
          </a:p>
          <a:p>
            <a:pPr>
              <a:buNone/>
            </a:pPr>
            <a:r>
              <a:rPr lang="en-US" altLang="en-US" sz="2800" b="1" dirty="0"/>
              <a:t>Grounding</a:t>
            </a:r>
            <a:endParaRPr lang="en-US" altLang="en-US" sz="3200" b="1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When a child repeatedly misbehaves, such as, repeatedly leaving the yard without permission, an appropriate punishment is being grounded to the yard or house.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Grounding should be for a reasonable period of time (one or two days, never more than a week).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100" dirty="0"/>
              <a:t>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F1C52A7-AD39-1D03-F652-C03F011E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30AC-FC2A-4607-A547-84709DF6BF8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238A7D9-E597-D45A-A376-1220210A3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algn="ctr"/>
            <a:r>
              <a:rPr lang="en-US" altLang="en-US" sz="3200" b="1" dirty="0"/>
              <a:t>Alternatives to Negative Punishments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BAE1D4F-F52E-A592-1D8D-5302F40869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Disappointment</a:t>
            </a:r>
            <a:endParaRPr lang="en-US" altLang="en-US" b="1" dirty="0"/>
          </a:p>
          <a:p>
            <a:pPr lvl="1"/>
            <a:r>
              <a:rPr lang="en-US" altLang="en-US" sz="2400" dirty="0"/>
              <a:t>Parental disappointment is a simple statement which expresses the parent’s disappointment in a behavior the child has chosen to perform. </a:t>
            </a:r>
          </a:p>
          <a:p>
            <a:pPr lvl="1"/>
            <a:r>
              <a:rPr lang="en-US" altLang="en-US" sz="2400" dirty="0"/>
              <a:t>If the behavior occurs again, a parent may use time out or take away a privilege.</a:t>
            </a:r>
          </a:p>
          <a:p>
            <a:pPr marL="344487" lvl="1" indent="0">
              <a:buNone/>
            </a:pPr>
            <a:endParaRPr lang="en-US" altLang="en-US" sz="2400" dirty="0"/>
          </a:p>
          <a:p>
            <a:pPr marL="0" indent="-4763">
              <a:buNone/>
            </a:pPr>
            <a:r>
              <a:rPr lang="en-US" altLang="en-US" sz="2800" b="1" dirty="0"/>
              <a:t>Restitution</a:t>
            </a:r>
          </a:p>
          <a:p>
            <a:pPr lvl="1"/>
            <a:r>
              <a:rPr lang="en-US" altLang="en-US" sz="2400" dirty="0"/>
              <a:t>Restitution means that there is a “payback” or logical consequence for a specific misbehavior.  </a:t>
            </a:r>
          </a:p>
          <a:p>
            <a:pPr lvl="1"/>
            <a:r>
              <a:rPr lang="en-US" altLang="en-US" sz="2400" dirty="0"/>
              <a:t>The goal of restitution is to make good of a wrong.</a:t>
            </a:r>
          </a:p>
          <a:p>
            <a:pPr marL="0" indent="-4763">
              <a:buNone/>
            </a:pPr>
            <a:endParaRPr lang="en-US" altLang="en-US" sz="280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9140079-392C-85C5-674D-53732E68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D85E-11E9-490D-8824-92FC4246C870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CE46096-129C-397C-AB1E-D9847C64E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76212"/>
            <a:ext cx="7543800" cy="738188"/>
          </a:xfrm>
        </p:spPr>
        <p:txBody>
          <a:bodyPr/>
          <a:lstStyle/>
          <a:p>
            <a:r>
              <a:rPr lang="en-US" altLang="en-US" sz="3200" b="1" dirty="0"/>
              <a:t>Alternatives to Negative Punishments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7C7E170-7AA5-34BE-3288-81A448536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4175" y="1104106"/>
            <a:ext cx="8302625" cy="4649787"/>
          </a:xfrm>
        </p:spPr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Ignoring</a:t>
            </a:r>
          </a:p>
          <a:p>
            <a:pPr lvl="1"/>
            <a:r>
              <a:rPr lang="en-US" altLang="en-US" sz="2400" dirty="0"/>
              <a:t>Ignoring is a way parents communicate their disapproval of certain behaviors by deliberately not paying attention to it.</a:t>
            </a:r>
          </a:p>
          <a:p>
            <a:pPr lvl="1"/>
            <a:r>
              <a:rPr lang="en-US" altLang="en-US" sz="2400" dirty="0"/>
              <a:t>Ignoring is appropriate for annoying, but harmless, behavior.</a:t>
            </a:r>
          </a:p>
          <a:p>
            <a:pPr lvl="1"/>
            <a:r>
              <a:rPr lang="en-US" altLang="en-US" sz="2400" dirty="0"/>
              <a:t>Parents should praise behaviors they want to increase and ignore the behaviors they want to decrease. </a:t>
            </a:r>
          </a:p>
          <a:p>
            <a:pPr marL="344487" lvl="1" indent="0">
              <a:buNone/>
            </a:pPr>
            <a:endParaRPr lang="en-US" altLang="en-US" sz="2400" dirty="0"/>
          </a:p>
          <a:p>
            <a:pPr marL="0" indent="-4763">
              <a:buNone/>
            </a:pPr>
            <a:r>
              <a:rPr lang="en-US" altLang="en-US" sz="2800" b="1" dirty="0"/>
              <a:t>Parents should NEVER ignore behaviors that: </a:t>
            </a:r>
          </a:p>
          <a:p>
            <a:pPr lvl="1"/>
            <a:r>
              <a:rPr lang="en-US" altLang="en-US" sz="2400" dirty="0"/>
              <a:t>Cause or risk harm to the child or others</a:t>
            </a:r>
          </a:p>
          <a:p>
            <a:pPr lvl="1"/>
            <a:r>
              <a:rPr lang="en-US" altLang="en-US" sz="2400" dirty="0"/>
              <a:t>Cause damage to property</a:t>
            </a:r>
            <a:endParaRPr lang="en-US" alt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540B36D-2DE6-AF67-409D-B552C4B8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A7F5-CFB0-482C-9D47-46A80176EC8F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0F7E64A-A510-9F0C-C83E-2E478CCE0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altLang="en-US" sz="3200" b="1" dirty="0"/>
              <a:t>Alternatives to Negative Punishments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F392B59-780E-8A67-2C8B-B80623236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23169"/>
            <a:ext cx="8305800" cy="4411662"/>
          </a:xfrm>
        </p:spPr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Verbal and Physical Redirection</a:t>
            </a:r>
          </a:p>
          <a:p>
            <a:pPr lvl="1"/>
            <a:r>
              <a:rPr lang="en-US" altLang="en-US" sz="2400" dirty="0"/>
              <a:t>Verbal redirection tells children what is and isn’t okay. </a:t>
            </a:r>
          </a:p>
          <a:p>
            <a:pPr lvl="1"/>
            <a:r>
              <a:rPr lang="en-US" altLang="en-US" sz="2400" dirty="0"/>
              <a:t>Physical redirection removes children from dangerous activities and substitutes more appropriate activities.</a:t>
            </a:r>
          </a:p>
          <a:p>
            <a:pPr lvl="1"/>
            <a:r>
              <a:rPr lang="en-US" altLang="en-US" sz="2400" dirty="0"/>
              <a:t>Verbal and physical redirection work best when used together.</a:t>
            </a:r>
          </a:p>
          <a:p>
            <a:pPr lvl="1"/>
            <a:endParaRPr lang="en-US" altLang="en-US" sz="2400" dirty="0"/>
          </a:p>
          <a:p>
            <a:pPr marL="0" indent="-4763">
              <a:buNone/>
            </a:pPr>
            <a:r>
              <a:rPr lang="en-US" altLang="en-US" sz="2800" b="1" dirty="0"/>
              <a:t>Time In</a:t>
            </a:r>
          </a:p>
          <a:p>
            <a:pPr lvl="1"/>
            <a:r>
              <a:rPr lang="en-US" altLang="en-US" sz="2400" dirty="0"/>
              <a:t>Time in is a temporary opportunity for the child to be removed from the situation and to reset with or near a loving adult.</a:t>
            </a:r>
          </a:p>
          <a:p>
            <a:pPr lvl="1"/>
            <a:r>
              <a:rPr lang="en-US" altLang="en-US" sz="2400" dirty="0"/>
              <a:t>This is a time for them to learn to regulate and identify their emotions. 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A7BF771-6169-A862-A372-B29F4F7B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CC88D-B1CB-46E8-8BE0-AFFE08C0A36C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DAFEA904-3347-0A37-AEFA-C35E1048A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In Conclusion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97EE3E4-CD94-93E8-0A2D-B13F7EE3B3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Spanking, screaming, shaming, or other negative forms of discipline are not effective and have many harmful consequences.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r>
              <a:rPr lang="en-US" altLang="en-US" dirty="0"/>
              <a:t>Techniques such as grounding, ignoring, redirection, and time in are much more effective.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F1D399-5A23-D57A-786C-1BBB6B14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8E6F-6381-4910-849E-E55F62CD2011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3CD25A1-7E80-7159-E006-F7B2AF7C0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 wrap="square" anchor="b">
            <a:normAutofit/>
          </a:bodyPr>
          <a:lstStyle/>
          <a:p>
            <a:r>
              <a:rPr lang="en-US" altLang="en-US" b="1" dirty="0"/>
              <a:t>About Negative Discipline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3D0C547-DA3D-8A89-BC48-4496044B6D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Children have the right to grow up in an environment free from violence, disrespect, and hurt.  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The greatest limitation of spanking, yelling, and shaming is the negative impact on children’s psychological     development. 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</p:txBody>
      </p:sp>
      <p:pic>
        <p:nvPicPr>
          <p:cNvPr id="5" name="Content Placeholder 4" descr="Group of smiling children at school">
            <a:extLst>
              <a:ext uri="{FF2B5EF4-FFF2-40B4-BE49-F238E27FC236}">
                <a16:creationId xmlns:a16="http://schemas.microsoft.com/office/drawing/2014/main" id="{48AB5E13-A036-0948-AFAF-D482A3F480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r="18390"/>
          <a:stretch/>
        </p:blipFill>
        <p:spPr>
          <a:xfrm>
            <a:off x="4648200" y="1719263"/>
            <a:ext cx="4038600" cy="4411662"/>
          </a:xfrm>
          <a:noFill/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6C4A22B-B01E-F5D8-CCB5-204920F0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FBB1AADC-CE2D-4682-84A8-453B839E5E3B}" type="slidenum">
              <a:rPr lang="en-US" altLang="en-US"/>
              <a:pPr>
                <a:spcAft>
                  <a:spcPts val="60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D9BE426B-4675-4A4F-72D4-8511E004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About Negative Discipline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D6B0E2F-EDFC-24BE-5393-9547CFB16D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543800" cy="4411662"/>
          </a:xfrm>
        </p:spPr>
        <p:txBody>
          <a:bodyPr/>
          <a:lstStyle/>
          <a:p>
            <a:r>
              <a:rPr lang="en-US" altLang="en-US" sz="2500" dirty="0"/>
              <a:t>The more frequently that this type of discipline occurs, and the greater severity, the greater the negative impact.</a:t>
            </a:r>
          </a:p>
          <a:p>
            <a:r>
              <a:rPr lang="en-US" altLang="en-US" sz="2500" dirty="0"/>
              <a:t>Violence breeds violence. Children learn how to be violent, and a large part of the learning occurs in the home.</a:t>
            </a:r>
          </a:p>
          <a:p>
            <a:r>
              <a:rPr lang="en-US" altLang="en-US" sz="2500" dirty="0"/>
              <a:t>Yelling makes children more aggressive, physically and verbally. Yelling in general, no matter what the context, is an expression of anger. It scares children and makes them feel insecure.</a:t>
            </a:r>
          </a:p>
          <a:p>
            <a:endParaRPr lang="en-US" altLang="en-US" sz="2500" dirty="0"/>
          </a:p>
          <a:p>
            <a:endParaRPr lang="en-US" altLang="en-US" sz="2500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789EF7B0-6B3A-9E90-AAD4-C9D2752D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17CD-4BC3-46E3-A78A-200348541042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67F0039-932C-0C1C-1DD0-B152A177F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Understanding Why Parents Use This Type of Discipline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5C97FE5-8EDF-0610-922A-AA3739ABFF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7213"/>
            <a:ext cx="8153399" cy="4114800"/>
          </a:xfrm>
        </p:spPr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Personal History</a:t>
            </a:r>
          </a:p>
          <a:p>
            <a:pPr lvl="1"/>
            <a:r>
              <a:rPr lang="en-US" altLang="en-US" sz="2400" dirty="0"/>
              <a:t>Many people raise their children the way they were raised.  Adults who were spanked or yelled at as children tend to repeat those same patterns in raising their children.</a:t>
            </a:r>
            <a:r>
              <a:rPr lang="en-US" altLang="en-US" sz="2100" dirty="0"/>
              <a:t>  </a:t>
            </a:r>
          </a:p>
          <a:p>
            <a:pPr marL="344487" lvl="1" indent="0">
              <a:buNone/>
            </a:pPr>
            <a:endParaRPr lang="en-US" altLang="en-US" sz="2100" dirty="0"/>
          </a:p>
          <a:p>
            <a:pPr marL="0" indent="-4763">
              <a:buNone/>
            </a:pPr>
            <a:r>
              <a:rPr lang="en-US" altLang="en-US" sz="2500" b="1" dirty="0"/>
              <a:t>Act of Love</a:t>
            </a:r>
          </a:p>
          <a:p>
            <a:pPr lvl="1"/>
            <a:r>
              <a:rPr lang="en-US" altLang="en-US" sz="2400" dirty="0"/>
              <a:t>Some parents feel that hitting children is an act of love born out of concern for their child’s well-being.  </a:t>
            </a:r>
          </a:p>
          <a:p>
            <a:pPr lvl="1"/>
            <a:r>
              <a:rPr lang="en-US" altLang="en-US" sz="2400" dirty="0"/>
              <a:t>Statements like “If I didn’t love you, I wouldn’t be doing this,” or “This hurts me more than it hurts you,” send confusing messages to children.</a:t>
            </a:r>
          </a:p>
          <a:p>
            <a:pPr marL="0" indent="-4763">
              <a:buNone/>
            </a:pPr>
            <a:endParaRPr lang="en-US" altLang="en-US" sz="2500" b="1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100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6878196-55EE-BA3E-C29C-E382F026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D70F4-3413-44BD-B1AE-5A5AB4149A7F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7B35106-60F2-FC19-1AB1-602CDE3FB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en-US" altLang="en-US" sz="3200" b="1" dirty="0"/>
              <a:t>Understanding Why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6004E2-1370-D17D-6B43-5B57DA73F4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0537" y="1027113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To Teach Right from Wrong</a:t>
            </a:r>
          </a:p>
          <a:p>
            <a:pPr lvl="1"/>
            <a:r>
              <a:rPr lang="en-US" altLang="en-US" sz="2400" dirty="0"/>
              <a:t>The reality is that spanking communicates to children that they did something wrong, and that they are bad people.  </a:t>
            </a:r>
          </a:p>
          <a:p>
            <a:pPr lvl="1"/>
            <a:r>
              <a:rPr lang="en-US" altLang="en-US" sz="2400" dirty="0"/>
              <a:t>Hitting </a:t>
            </a:r>
            <a:r>
              <a:rPr lang="en-US" altLang="en-US" sz="2400" b="1" dirty="0"/>
              <a:t>never </a:t>
            </a:r>
            <a:r>
              <a:rPr lang="en-US" altLang="en-US" sz="2400" dirty="0"/>
              <a:t>teaches children what to do or what is the right thing to do. It only teaches children what is not acceptable</a:t>
            </a:r>
            <a:r>
              <a:rPr lang="en-US" altLang="en-US" dirty="0"/>
              <a:t>.</a:t>
            </a:r>
          </a:p>
          <a:p>
            <a:pPr lvl="1"/>
            <a:endParaRPr lang="en-US" altLang="en-US" dirty="0"/>
          </a:p>
          <a:p>
            <a:pPr marL="0" indent="-4763">
              <a:buNone/>
            </a:pPr>
            <a:r>
              <a:rPr lang="en-US" altLang="en-US" sz="2800" b="1" dirty="0"/>
              <a:t>As Punishment</a:t>
            </a:r>
          </a:p>
          <a:p>
            <a:pPr lvl="1"/>
            <a:r>
              <a:rPr lang="en-US" altLang="en-US" sz="2400" dirty="0"/>
              <a:t>For many parents, hitting is the only way they know to punish children for misbehaving. </a:t>
            </a:r>
          </a:p>
          <a:p>
            <a:pPr lvl="1"/>
            <a:r>
              <a:rPr lang="en-US" altLang="en-US" sz="2400" dirty="0"/>
              <a:t>Parents are afraid if they don’t spank, then their children will be out of control.</a:t>
            </a:r>
            <a:r>
              <a:rPr lang="en-US" altLang="en-US" sz="2400" b="1" dirty="0"/>
              <a:t>  </a:t>
            </a:r>
          </a:p>
          <a:p>
            <a:pPr marL="0" indent="-4763"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AFC4209-4E15-92B4-7310-5D72A9F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E7E60-0BCB-415F-9FBC-6C7D84D710A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B1365FA-475A-D221-E4CC-961AB7474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altLang="en-US" sz="3200" b="1" dirty="0"/>
              <a:t>Understanding Why</a:t>
            </a:r>
            <a:endParaRPr lang="en-US" altLang="en-US" sz="3200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5FAE408-A26E-F76F-258C-2E33C0B4A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4" y="1223169"/>
            <a:ext cx="8467725" cy="4411662"/>
          </a:xfrm>
        </p:spPr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When Angry or Stressed Out</a:t>
            </a:r>
          </a:p>
          <a:p>
            <a:pPr lvl="1"/>
            <a:r>
              <a:rPr lang="en-US" altLang="en-US" sz="2400" dirty="0"/>
              <a:t>Parents who are stressed out, angry and who lose control easily are at a higher risk for hurting their children than parents who can control their anger.</a:t>
            </a:r>
          </a:p>
          <a:p>
            <a:pPr lvl="1"/>
            <a:r>
              <a:rPr lang="en-US" altLang="en-US" sz="2400" dirty="0"/>
              <a:t>The key to controlling one’s anger is to not let it get out of control. Find other ways to release angry energy.</a:t>
            </a:r>
          </a:p>
          <a:p>
            <a:pPr lvl="1"/>
            <a:endParaRPr lang="en-US" altLang="en-US" sz="2400" dirty="0"/>
          </a:p>
          <a:p>
            <a:pPr marL="0" indent="-4763">
              <a:buNone/>
            </a:pPr>
            <a:r>
              <a:rPr lang="en-US" altLang="en-US" sz="2800" b="1" dirty="0"/>
              <a:t>To Teach Respect or Toughen Them Up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Parents demand that their children treat them with respect yet use violence to enforce their demands.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Children learn that violence is a way of getting others to do what you want them to do.</a:t>
            </a:r>
          </a:p>
          <a:p>
            <a:pPr marL="0" indent="-4763">
              <a:buNone/>
            </a:pPr>
            <a:endParaRPr lang="en-US" altLang="en-US" sz="2800" b="1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D014DF4-8532-C05A-F623-3C478209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5D5BE-99BA-475B-9A7F-EBE74275656B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51DD4C7-FB49-11DD-CBE7-65185EA48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altLang="en-US" sz="3200" b="1" dirty="0"/>
              <a:t>Understanding Why</a:t>
            </a:r>
            <a:endParaRPr lang="en-US" altLang="en-US" sz="3200" dirty="0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6ED9768-7752-BC78-E6FD-4E74A1E1D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23169"/>
            <a:ext cx="8229600" cy="4411662"/>
          </a:xfrm>
        </p:spPr>
        <p:txBody>
          <a:bodyPr/>
          <a:lstStyle/>
          <a:p>
            <a:pPr marL="0" indent="-4763">
              <a:buNone/>
            </a:pPr>
            <a:r>
              <a:rPr lang="en-US" altLang="en-US" sz="2800" b="1" dirty="0"/>
              <a:t>Religion</a:t>
            </a:r>
            <a:endParaRPr lang="en-US" altLang="en-US" b="1" dirty="0"/>
          </a:p>
          <a:p>
            <a:pPr lvl="1"/>
            <a:r>
              <a:rPr lang="en-US" altLang="en-US" sz="2400" dirty="0"/>
              <a:t>“Spare the rod, spoil the child” is the most misquoted and misunderstood phrase in religious literature.  </a:t>
            </a:r>
          </a:p>
          <a:p>
            <a:pPr lvl="1"/>
            <a:r>
              <a:rPr lang="en-US" altLang="en-US" sz="2400" dirty="0"/>
              <a:t>Members of the clergy believe that the rod represents guidance. Children need guidance, not violence.</a:t>
            </a:r>
          </a:p>
          <a:p>
            <a:pPr lvl="1"/>
            <a:endParaRPr lang="en-US" altLang="en-US" sz="2400" dirty="0"/>
          </a:p>
          <a:p>
            <a:pPr marL="0" indent="-4763">
              <a:buNone/>
            </a:pPr>
            <a:r>
              <a:rPr lang="en-US" altLang="en-US" sz="2800" b="1" dirty="0"/>
              <a:t>Culture</a:t>
            </a:r>
          </a:p>
          <a:p>
            <a:pPr lvl="1"/>
            <a:r>
              <a:rPr lang="en-US" altLang="en-US" sz="2400" dirty="0"/>
              <a:t>Parents of different cultures may believe hitting or other negative styles of discipline is an important part of their culture.</a:t>
            </a:r>
          </a:p>
          <a:p>
            <a:pPr marL="0" indent="-4763">
              <a:buNone/>
            </a:pPr>
            <a:endParaRPr lang="en-US" altLang="en-US" sz="2800" b="1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D07F8AF-86C4-D5BD-878C-19FDC1D7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C80D3-8A2F-4959-BFD9-CD0B4F0B4980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D045540-B508-F95E-640E-7C2746393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Why Is Negative Discipline Detrimental to Children?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D3D0873-21B4-75CE-7846-21BF042E33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4114800"/>
          </a:xfrm>
        </p:spPr>
        <p:txBody>
          <a:bodyPr/>
          <a:lstStyle/>
          <a:p>
            <a:pPr lvl="1"/>
            <a:r>
              <a:rPr lang="en-US" altLang="en-US" sz="2400" dirty="0"/>
              <a:t>Parents become people children fear and avoid, rather than someone in whom they can confide</a:t>
            </a:r>
            <a:r>
              <a:rPr lang="en-US" altLang="en-US" sz="2800" dirty="0"/>
              <a:t>.</a:t>
            </a:r>
          </a:p>
          <a:p>
            <a:pPr lvl="1"/>
            <a:r>
              <a:rPr lang="en-US" altLang="en-US" sz="2400" dirty="0"/>
              <a:t>Physical or verbal abuse given “out of love” can teach children that people who love you should hurt you.</a:t>
            </a:r>
          </a:p>
          <a:p>
            <a:pPr lvl="1"/>
            <a:r>
              <a:rPr lang="en-US" altLang="en-US" sz="2400" dirty="0"/>
              <a:t>When they grow up, they may get involved in unhealthy relationships.</a:t>
            </a:r>
          </a:p>
          <a:p>
            <a:pPr lvl="1"/>
            <a:r>
              <a:rPr lang="en-US" altLang="en-US" sz="2400" dirty="0"/>
              <a:t>Many people have difficulty getting close to others because of these double messages. </a:t>
            </a:r>
          </a:p>
          <a:p>
            <a:pPr lvl="1"/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1B2851B-2B96-AA19-6CAE-1FF24FA9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65E6-96CD-47AB-9C13-E9BE9D321C25}" type="slidenum">
              <a:rPr lang="en-US" altLang="en-US"/>
              <a:pPr/>
              <a:t>8</a:t>
            </a:fld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D045540-B508-F95E-640E-7C2746393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Why Is Negative Discipline Detrimental to Children?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D3D0873-21B4-75CE-7846-21BF042E33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41148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 dirty="0"/>
              <a:t>When you hit a child’s body, or yell and shame them, you are telling the child he or she is “bad, no good, unacceptable, inappropriate, etc.”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When you use positive methods of discipline, you are telling the child what he or she did was bad or wrong, but that he or she is still a good person.</a:t>
            </a:r>
          </a:p>
          <a:p>
            <a:pPr lvl="1"/>
            <a:r>
              <a:rPr lang="en-US" altLang="en-US" sz="2400" dirty="0"/>
              <a:t>The biggest problem with telling a child that they deserve to be hurt is that children learn that being victimized is normal or appropriate.  </a:t>
            </a:r>
          </a:p>
          <a:p>
            <a:pPr lvl="1"/>
            <a:r>
              <a:rPr lang="en-US" altLang="en-US" sz="2400" dirty="0"/>
              <a:t>This is a philosophy that can destroy relationships and lives later in life.</a:t>
            </a:r>
          </a:p>
          <a:p>
            <a:pPr marL="344487" lvl="1" indent="0">
              <a:lnSpc>
                <a:spcPct val="90000"/>
              </a:lnSpc>
              <a:buNone/>
            </a:pPr>
            <a:endParaRPr lang="en-US" altLang="en-US" sz="2400" dirty="0"/>
          </a:p>
          <a:p>
            <a:pPr lvl="1"/>
            <a:endParaRPr lang="en-US" altLang="en-US" sz="2400" dirty="0"/>
          </a:p>
          <a:p>
            <a:pPr lvl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1B2851B-2B96-AA19-6CAE-1FF24FA9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65E6-96CD-47AB-9C13-E9BE9D321C25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2878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851FD899-1E7B-4936-B29A-788F9C92A847}" vid="{DCBEF24B-B912-4E84-9A6E-F4FE4318B3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474</TotalTime>
  <Words>1132</Words>
  <Application>Microsoft Office PowerPoint</Application>
  <PresentationFormat>On-screen Show (4:3)</PresentationFormat>
  <Paragraphs>125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Wingdings</vt:lpstr>
      <vt:lpstr>Theme2</vt:lpstr>
      <vt:lpstr>Alternatives To Negative forms of Discipline</vt:lpstr>
      <vt:lpstr>About Negative Discipline</vt:lpstr>
      <vt:lpstr>About Negative Discipline</vt:lpstr>
      <vt:lpstr>Understanding Why Parents Use This Type of Discipline</vt:lpstr>
      <vt:lpstr>Understanding Why</vt:lpstr>
      <vt:lpstr>Understanding Why</vt:lpstr>
      <vt:lpstr>Understanding Why</vt:lpstr>
      <vt:lpstr>Why Is Negative Discipline Detrimental to Children?</vt:lpstr>
      <vt:lpstr>Why Is Negative Discipline Detrimental to Children?</vt:lpstr>
      <vt:lpstr>Parent’s Personal Struggle to Change</vt:lpstr>
      <vt:lpstr>Alternatives to Negative Punishments</vt:lpstr>
      <vt:lpstr>Alternatives to Negative Punishments</vt:lpstr>
      <vt:lpstr>Alternatives to Negative Punishments</vt:lpstr>
      <vt:lpstr>Alternatives to Negative Punishments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Alternatives To Spanking</dc:title>
  <dc:creator>P Money Cash Corporation</dc:creator>
  <cp:lastModifiedBy>Marney Turner</cp:lastModifiedBy>
  <cp:revision>17</cp:revision>
  <dcterms:created xsi:type="dcterms:W3CDTF">2003-09-22T04:56:16Z</dcterms:created>
  <dcterms:modified xsi:type="dcterms:W3CDTF">2023-04-27T17:37:33Z</dcterms:modified>
</cp:coreProperties>
</file>