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3"/>
  </p:notesMasterIdLst>
  <p:sldIdLst>
    <p:sldId id="256" r:id="rId5"/>
    <p:sldId id="257" r:id="rId6"/>
    <p:sldId id="259" r:id="rId7"/>
    <p:sldId id="287" r:id="rId8"/>
    <p:sldId id="282" r:id="rId9"/>
    <p:sldId id="261" r:id="rId10"/>
    <p:sldId id="262" r:id="rId11"/>
    <p:sldId id="263" r:id="rId12"/>
    <p:sldId id="271" r:id="rId13"/>
    <p:sldId id="265" r:id="rId14"/>
    <p:sldId id="267" r:id="rId15"/>
    <p:sldId id="269" r:id="rId16"/>
    <p:sldId id="273" r:id="rId17"/>
    <p:sldId id="275" r:id="rId18"/>
    <p:sldId id="293" r:id="rId19"/>
    <p:sldId id="300" r:id="rId20"/>
    <p:sldId id="298" r:id="rId21"/>
    <p:sldId id="299" r:id="rId2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955" autoAdjust="0"/>
  </p:normalViewPr>
  <p:slideViewPr>
    <p:cSldViewPr>
      <p:cViewPr varScale="1">
        <p:scale>
          <a:sx n="56" d="100"/>
          <a:sy n="56" d="100"/>
        </p:scale>
        <p:origin x="221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E5582A49-84C9-DE4A-431D-9CBF0FD828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4F861B67-93F7-819D-8F74-6B04DAB4282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7BF2C51-59FD-6755-43D4-70F1E6BD871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C54678DF-1D72-B6A8-80F5-79C2FF12D1C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F8702D54-F7D6-4F21-47BF-8406BDD346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id="{BD3E3079-D783-B6CC-225D-B8120A3A68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8018C54F-F92B-4481-8B22-642192A478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09A8E553-38A6-4F87-5F88-E39A52D17D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C42465BA-B23E-EE27-E78A-6F4CB0B5D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BC000363-E7A9-8445-69F8-ACD3BCC82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15D5CD-6004-4F48-9455-8CA392E7D81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16363D07-77A4-6385-7B55-08F03E2EA0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62E3B421-6052-6939-C35A-A3F2238CE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159A359D-B890-963D-886D-11D0E1182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3596B8-C210-4ABF-9676-6FEFF9A7938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3E524C59-5D63-D867-DBE7-8DA24559CC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8BC2CA8-FB0C-4A1B-411E-8DBCDE451A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260D791A-DFAB-F99D-0608-203CE5A96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700E09-2385-4D56-AEDC-F289DB6FE35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816CE65C-004D-6A6D-0F88-E53A89FD06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7CF95B5B-2585-072A-E4B5-352AB26FEC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9D4FFEA1-029E-1B0A-EE5F-D1B7CCE039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1DA374-2C4F-47CE-96C0-DF12EFF6C40F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140A3F91-A253-D181-77D1-1CDB60E93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C8CBA33F-B8CC-E610-9A5E-245AB8BBF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8F40D24E-E8AD-39A4-9322-B24BD9106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3F9BD9-E624-4687-A861-D447B8965C8D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CE1EEFE4-D04C-FCE9-7337-6E95F0FB11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E1932734-4FDE-4E68-A810-0790C5C35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FBC10564-3D22-8240-0049-EABAB0404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AB2344-6268-48B5-9E0E-8734FBA7EE46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47C07C31-3EBB-2BC0-4FC8-4A1292DBB7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50AB0048-0D8A-F6BF-63FE-1799E6E02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B096237E-4271-BF3B-F3E1-55BD32B54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F0BAED-2383-45A4-A275-B7CEDAC0B8B4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47C07C31-3EBB-2BC0-4FC8-4A1292DBB7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50AB0048-0D8A-F6BF-63FE-1799E6E02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l">
              <a:buNone/>
            </a:pPr>
            <a:endParaRPr lang="en-US" b="0" i="0" dirty="0">
              <a:solidFill>
                <a:srgbClr val="2C2D30"/>
              </a:solidFill>
              <a:effectLst/>
              <a:latin typeface="Proxima Nova Regular"/>
            </a:endParaRP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B096237E-4271-BF3B-F3E1-55BD32B54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F0BAED-2383-45A4-A275-B7CEDAC0B8B4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582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C8A95D06-81C4-5F06-3041-95DE54CD82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2E3A9D50-5B54-1BDF-A6F1-CE5EF53378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DF2A8AE2-2509-C459-CD87-C9A09C96D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249FA9-5945-4D07-8DC7-A697F7D7D8B0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8017B052-8DEC-97C2-1888-8E5F44F1CA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C0BBDBB3-92FF-BA7A-B9F7-5C96BC87BC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A679014C-AEFF-1137-9196-422EF14E6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74FFA1-4499-4EFD-AF5B-C6CA908EDE51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FD182CA1-D757-67CF-C524-6C504D66CA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7603D4EA-4C4B-A3C6-6066-17FB1E3D9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FB20AA45-62EE-073F-581B-DD0BCAEC30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76A637-661E-49F3-A01D-DC1064495B2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7416D998-4385-1F78-FFED-84CD07326D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1FC93333-F779-40FC-F0A9-E13B7D279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B4DA4C8-163D-E4A0-C0E8-FC7AFCC94A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72C09E-4CCD-434E-A300-E374730236FF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44F9C4BD-C5AB-A6A4-8E3E-8040DD5094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AAA6CCD6-745D-9309-7747-89194C7C90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66CC27A1-49F3-439A-CC92-A3B67CA03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B88741-DCF8-48A8-B3A5-1CE3E51B97C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705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C882488-3AA5-48B8-1ADD-2A1606BCA2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9577EDBE-C558-7F8B-B836-F7F8807FB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B666C3D3-88F3-06EE-E5EE-0F544C75A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D2D54A-C1CF-4C09-ACEB-6E268503D26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AFB3C6F6-5C71-8D05-D9FB-1791B96671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4AEB13A6-45C7-672C-708D-9C138E26A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BA4895E2-F0DA-DEC3-A162-24756C51C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72B98A-43FE-4ED7-8A60-1500EBF44B9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27D86965-FD92-6B5E-9BA7-BA2C285795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6039931D-E561-62DF-C8E1-5C5B3D8D55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B462E288-4C78-4614-6473-A6793B818A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CD4466-14D2-4155-BA7F-FE4F0224BBB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C18FD445-913A-BD1C-5472-D9FB8892F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1BCD42D7-C2B8-D4A8-B15C-40190D9E83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1E6D0F63-9A31-814E-9398-57CE9BD34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F7453E-9AAB-42F4-80F2-D2430CF15D3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61966B95-3952-8A54-4AA2-6A7AC79043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4979C018-5B84-9AAC-4980-6D70F9CA85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DFEFE7B6-9C29-B89C-CBC8-042ED74D0B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BA7979-07DE-432E-93F3-4D8232AAB0C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39E78950-2B51-AD98-269D-9B9617A648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840904FC-E8BE-2F2A-7261-E7B00D065F03}"/>
              </a:ext>
            </a:extLst>
          </p:cNvPr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7BD0CACE-22B7-18B2-8752-9DD5B1A8F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5" name="Oval 10">
              <a:extLst>
                <a:ext uri="{FF2B5EF4-FFF2-40B4-BE49-F238E27FC236}">
                  <a16:creationId xmlns:a16="http://schemas.microsoft.com/office/drawing/2014/main" id="{FBC43FD3-77FC-1B90-D3FD-5A80C7D2E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6" name="Oval 11">
              <a:extLst>
                <a:ext uri="{FF2B5EF4-FFF2-40B4-BE49-F238E27FC236}">
                  <a16:creationId xmlns:a16="http://schemas.microsoft.com/office/drawing/2014/main" id="{5D2D0D14-0F62-810C-5053-7CC793667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7" name="Oval 12">
              <a:extLst>
                <a:ext uri="{FF2B5EF4-FFF2-40B4-BE49-F238E27FC236}">
                  <a16:creationId xmlns:a16="http://schemas.microsoft.com/office/drawing/2014/main" id="{1F85E136-F75F-6506-453D-8134EE1A5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8" name="Oval 13">
              <a:extLst>
                <a:ext uri="{FF2B5EF4-FFF2-40B4-BE49-F238E27FC236}">
                  <a16:creationId xmlns:a16="http://schemas.microsoft.com/office/drawing/2014/main" id="{C4C386F2-5006-E04F-BACE-6FEFDC7D8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9" name="Oval 14">
              <a:extLst>
                <a:ext uri="{FF2B5EF4-FFF2-40B4-BE49-F238E27FC236}">
                  <a16:creationId xmlns:a16="http://schemas.microsoft.com/office/drawing/2014/main" id="{2AC9CB33-9C90-FFD5-9F2A-C33F3016C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" name="Oval 15">
              <a:extLst>
                <a:ext uri="{FF2B5EF4-FFF2-40B4-BE49-F238E27FC236}">
                  <a16:creationId xmlns:a16="http://schemas.microsoft.com/office/drawing/2014/main" id="{A459B9C9-BE82-23CD-53E5-14F7E395F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1" name="Oval 16">
              <a:extLst>
                <a:ext uri="{FF2B5EF4-FFF2-40B4-BE49-F238E27FC236}">
                  <a16:creationId xmlns:a16="http://schemas.microsoft.com/office/drawing/2014/main" id="{A6EB4EC7-DDCD-7334-6D39-39856B8D9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2" name="Oval 17">
              <a:extLst>
                <a:ext uri="{FF2B5EF4-FFF2-40B4-BE49-F238E27FC236}">
                  <a16:creationId xmlns:a16="http://schemas.microsoft.com/office/drawing/2014/main" id="{5380185C-71D1-DB01-AC67-9F1CE21B4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3" name="Oval 18">
              <a:extLst>
                <a:ext uri="{FF2B5EF4-FFF2-40B4-BE49-F238E27FC236}">
                  <a16:creationId xmlns:a16="http://schemas.microsoft.com/office/drawing/2014/main" id="{2628D012-C17D-83D7-D5F9-762D383F7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4" name="Oval 19">
              <a:extLst>
                <a:ext uri="{FF2B5EF4-FFF2-40B4-BE49-F238E27FC236}">
                  <a16:creationId xmlns:a16="http://schemas.microsoft.com/office/drawing/2014/main" id="{B13320DF-EEC9-BD2E-DFF2-74E87D3A2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5" name="Oval 20">
              <a:extLst>
                <a:ext uri="{FF2B5EF4-FFF2-40B4-BE49-F238E27FC236}">
                  <a16:creationId xmlns:a16="http://schemas.microsoft.com/office/drawing/2014/main" id="{71B1E18A-7879-CC4E-4824-E8C9220D0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4B43BBB1-BA27-72A5-5279-CCC2F1241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7" name="Oval 22">
              <a:extLst>
                <a:ext uri="{FF2B5EF4-FFF2-40B4-BE49-F238E27FC236}">
                  <a16:creationId xmlns:a16="http://schemas.microsoft.com/office/drawing/2014/main" id="{B7C8DDFE-E8BC-AEF1-1A29-C5DD81D60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8" name="Oval 23">
              <a:extLst>
                <a:ext uri="{FF2B5EF4-FFF2-40B4-BE49-F238E27FC236}">
                  <a16:creationId xmlns:a16="http://schemas.microsoft.com/office/drawing/2014/main" id="{2B80394A-7587-7990-8D67-1B08AB245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60FC2D29-D309-CB57-0D6A-FB384FDA3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0" name="Oval 25">
              <a:extLst>
                <a:ext uri="{FF2B5EF4-FFF2-40B4-BE49-F238E27FC236}">
                  <a16:creationId xmlns:a16="http://schemas.microsoft.com/office/drawing/2014/main" id="{2522F77C-197C-D534-F1E9-AC7778FF7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1" name="Oval 26">
              <a:extLst>
                <a:ext uri="{FF2B5EF4-FFF2-40B4-BE49-F238E27FC236}">
                  <a16:creationId xmlns:a16="http://schemas.microsoft.com/office/drawing/2014/main" id="{60C558E0-713C-8AB6-C8AB-F0965A923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2" name="Oval 27">
              <a:extLst>
                <a:ext uri="{FF2B5EF4-FFF2-40B4-BE49-F238E27FC236}">
                  <a16:creationId xmlns:a16="http://schemas.microsoft.com/office/drawing/2014/main" id="{045A78B9-2ABF-8DB0-6956-D33A41EBA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3" name="Oval 28">
              <a:extLst>
                <a:ext uri="{FF2B5EF4-FFF2-40B4-BE49-F238E27FC236}">
                  <a16:creationId xmlns:a16="http://schemas.microsoft.com/office/drawing/2014/main" id="{C43458E5-1F98-48EE-C7AD-EF8000939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4" name="Oval 29">
              <a:extLst>
                <a:ext uri="{FF2B5EF4-FFF2-40B4-BE49-F238E27FC236}">
                  <a16:creationId xmlns:a16="http://schemas.microsoft.com/office/drawing/2014/main" id="{6444FD3D-2663-48D0-9D35-2F6DD298E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5" name="Oval 30">
              <a:extLst>
                <a:ext uri="{FF2B5EF4-FFF2-40B4-BE49-F238E27FC236}">
                  <a16:creationId xmlns:a16="http://schemas.microsoft.com/office/drawing/2014/main" id="{D168427F-37D2-3969-23A3-A291425BB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6" name="Oval 31">
              <a:extLst>
                <a:ext uri="{FF2B5EF4-FFF2-40B4-BE49-F238E27FC236}">
                  <a16:creationId xmlns:a16="http://schemas.microsoft.com/office/drawing/2014/main" id="{DA1F4547-A3AD-4942-2BBC-DB61F30F7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7" name="Oval 32">
              <a:extLst>
                <a:ext uri="{FF2B5EF4-FFF2-40B4-BE49-F238E27FC236}">
                  <a16:creationId xmlns:a16="http://schemas.microsoft.com/office/drawing/2014/main" id="{327A0576-5FF6-0CFA-EAD1-E0B74B45B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8" name="Oval 33">
              <a:extLst>
                <a:ext uri="{FF2B5EF4-FFF2-40B4-BE49-F238E27FC236}">
                  <a16:creationId xmlns:a16="http://schemas.microsoft.com/office/drawing/2014/main" id="{E9DEEC2A-0355-7668-3ECD-2B256FF10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29" name="Oval 34">
              <a:extLst>
                <a:ext uri="{FF2B5EF4-FFF2-40B4-BE49-F238E27FC236}">
                  <a16:creationId xmlns:a16="http://schemas.microsoft.com/office/drawing/2014/main" id="{70C8F4EB-FD3F-E101-D556-E64B509ED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30" name="Oval 35">
              <a:extLst>
                <a:ext uri="{FF2B5EF4-FFF2-40B4-BE49-F238E27FC236}">
                  <a16:creationId xmlns:a16="http://schemas.microsoft.com/office/drawing/2014/main" id="{A72EC0B9-859D-7CF4-0EA7-4C34447D1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31" name="Oval 36">
              <a:extLst>
                <a:ext uri="{FF2B5EF4-FFF2-40B4-BE49-F238E27FC236}">
                  <a16:creationId xmlns:a16="http://schemas.microsoft.com/office/drawing/2014/main" id="{78CF3CA0-9894-15B2-4C22-FDB4A1E2D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32" name="Oval 37">
              <a:extLst>
                <a:ext uri="{FF2B5EF4-FFF2-40B4-BE49-F238E27FC236}">
                  <a16:creationId xmlns:a16="http://schemas.microsoft.com/office/drawing/2014/main" id="{82EFCAC0-6B79-C78D-7F3F-BD424D7E4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33" name="Oval 38">
              <a:extLst>
                <a:ext uri="{FF2B5EF4-FFF2-40B4-BE49-F238E27FC236}">
                  <a16:creationId xmlns:a16="http://schemas.microsoft.com/office/drawing/2014/main" id="{293D7AD1-BB61-F113-09DF-BC66B0413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34" name="Oval 39">
              <a:extLst>
                <a:ext uri="{FF2B5EF4-FFF2-40B4-BE49-F238E27FC236}">
                  <a16:creationId xmlns:a16="http://schemas.microsoft.com/office/drawing/2014/main" id="{F5FCCC98-BA48-7773-9B81-E3C55521B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35" name="Line 40">
            <a:extLst>
              <a:ext uri="{FF2B5EF4-FFF2-40B4-BE49-F238E27FC236}">
                <a16:creationId xmlns:a16="http://schemas.microsoft.com/office/drawing/2014/main" id="{04293454-B166-8558-0DA5-7DA6E88700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32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6" name="Rectangle 5">
            <a:extLst>
              <a:ext uri="{FF2B5EF4-FFF2-40B4-BE49-F238E27FC236}">
                <a16:creationId xmlns:a16="http://schemas.microsoft.com/office/drawing/2014/main" id="{6FA1925A-40D3-8C86-3352-AFF6EB7E3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50410A71-1DAE-321A-D502-0F04ADC8D3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8" name="Rectangle 7">
            <a:extLst>
              <a:ext uri="{FF2B5EF4-FFF2-40B4-BE49-F238E27FC236}">
                <a16:creationId xmlns:a16="http://schemas.microsoft.com/office/drawing/2014/main" id="{1716C17E-C6F8-CF95-2D7B-DE6796AF29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AFED6-DF0C-43D5-BA69-CC8AA1E085F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953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74367E3-3023-5717-DCC0-FE6DD7F33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D32CEE8-6AC9-1857-9449-3D176C77E2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FA2B7BF-CC3A-E7A2-97D5-77C2A157A2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92216-54D4-4F49-BC4D-1E63E46CE0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98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ACB1BBF-ED27-0BAF-2638-6AA8B05F62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38499E-9645-643C-2420-8E6B71FCE3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0319F5A-253A-2DFA-DAB4-CD9BDA6E3D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17498-53C9-459C-B793-60C3FD928BF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429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BB3D85-493C-58B0-7C67-61307C8B38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654B5A-75A5-750A-880A-1C9008BBF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E6F17B9-7B50-D039-676E-2866437ACE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ABF75-CF9C-4880-A4A9-D88655431F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77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02F533-18CD-B8C1-8108-8C69E2B1DA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48CD0B-6C9C-4092-CDA3-D08F6B7264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D19129-53F4-201A-2AD5-689C141ACF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60508-6561-4537-8776-3132950885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53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AA0872B-2422-ED04-F501-EA28F027A2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0B9736-A864-8AA8-DF48-9974825DC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BAE8B87-7788-77DD-5973-B33ED33AE4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F3420-48DA-4698-9E04-DC3808EF26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92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F6FCC8-6743-351C-6AAC-617343A382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96EBD47-83BD-B2E0-B975-BF6A4B802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491081C-AF45-1AB6-5A45-2709FE12C8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95D5A-D655-4F3A-96EE-CC8F696B0C4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113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1BAACF-8F40-C2B7-F39B-353B8602EC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662A5F-E0BF-3A52-6077-BF19B7A019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6D9B1B6-D774-1FF5-7563-2FFB6D882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558DC-2862-44E6-9C50-EE9E48020A3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80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2A07E7D-04C8-08BC-C89B-030CC6807F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AE4DA6F-A330-0AA9-1E49-84EC7437A9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C2FBC51-135B-0CA3-1EF9-9EDC3587F8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CF9DB-AFA6-4CBA-8E45-A7EDF46A3B4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493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61E081-BC0A-77E2-0C46-71AA4A567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BCCC14A-98D2-AB33-28CC-4FC429A0E4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C12FC85-CA07-E9F8-9689-C2AAC9D8D7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CAF11-AD8F-470E-A5CC-26750DDAFC4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60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253F3A7-A088-7BF6-64AD-DC013634B4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6799A95-2502-3F86-0BDC-9E2F64157C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E33CFAD-A1AF-3476-C63B-AA4DC183E1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902FC-A7DC-4B45-96EC-8409B1B00D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9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79D315-615A-7E9C-4E51-69B5DA6BCA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B7E9F7-CACF-404C-0309-CE2AFAFDD9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8EA7E01-1B4B-47FE-65FE-8CAFA52B5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9A0B8-1FB4-44BE-9E25-97EA096E34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08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40697F-0450-D5DF-CCFC-B1D47C353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F0C482-00E7-236C-C316-008DB2581B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A6332AD-57B2-0D14-47B7-BF3E04A524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9B022-7D69-4CED-BD08-4C7E8B30826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12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>
            <a:extLst>
              <a:ext uri="{FF2B5EF4-FFF2-40B4-BE49-F238E27FC236}">
                <a16:creationId xmlns:a16="http://schemas.microsoft.com/office/drawing/2014/main" id="{7010E2B2-F2D3-B688-B84C-6B05B5D19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F581A4B-7A3D-C969-7290-470C076838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A8AA459-BE26-C712-C691-69E30E23AF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10AD67D4-DA34-AF12-741A-3A3CBBD75EE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652A0214-F8B3-8124-EC85-A01786280B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10AFFFBF-2894-D94B-01A1-0513719FA2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E4076D5E-FB0D-457A-A21E-6B585CD3D7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2" name="Group 8">
            <a:extLst>
              <a:ext uri="{FF2B5EF4-FFF2-40B4-BE49-F238E27FC236}">
                <a16:creationId xmlns:a16="http://schemas.microsoft.com/office/drawing/2014/main" id="{9A703F7B-7E2A-6DE5-E870-72DE3BBE91E8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>
              <a:extLst>
                <a:ext uri="{FF2B5EF4-FFF2-40B4-BE49-F238E27FC236}">
                  <a16:creationId xmlns:a16="http://schemas.microsoft.com/office/drawing/2014/main" id="{F603F44D-56B7-C7A0-B45B-65EB02D89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4" name="Oval 10">
              <a:extLst>
                <a:ext uri="{FF2B5EF4-FFF2-40B4-BE49-F238E27FC236}">
                  <a16:creationId xmlns:a16="http://schemas.microsoft.com/office/drawing/2014/main" id="{759C7B07-52E9-08F0-1D11-EC8987EC4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5" name="Oval 11">
              <a:extLst>
                <a:ext uri="{FF2B5EF4-FFF2-40B4-BE49-F238E27FC236}">
                  <a16:creationId xmlns:a16="http://schemas.microsoft.com/office/drawing/2014/main" id="{C584F149-D8EB-7CA0-B03B-D451565ED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6" name="Oval 12">
              <a:extLst>
                <a:ext uri="{FF2B5EF4-FFF2-40B4-BE49-F238E27FC236}">
                  <a16:creationId xmlns:a16="http://schemas.microsoft.com/office/drawing/2014/main" id="{F903D75B-1298-EFAA-FF7E-F4E9A85B7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7" name="Oval 13">
              <a:extLst>
                <a:ext uri="{FF2B5EF4-FFF2-40B4-BE49-F238E27FC236}">
                  <a16:creationId xmlns:a16="http://schemas.microsoft.com/office/drawing/2014/main" id="{9020C78C-80CB-3BD5-6868-0736C8218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8" name="Oval 14">
              <a:extLst>
                <a:ext uri="{FF2B5EF4-FFF2-40B4-BE49-F238E27FC236}">
                  <a16:creationId xmlns:a16="http://schemas.microsoft.com/office/drawing/2014/main" id="{0E4493E3-2A27-67FE-872A-22F14C3D4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072"/>
              <a:ext cx="79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9" name="Oval 15">
              <a:extLst>
                <a:ext uri="{FF2B5EF4-FFF2-40B4-BE49-F238E27FC236}">
                  <a16:creationId xmlns:a16="http://schemas.microsoft.com/office/drawing/2014/main" id="{2353D8E2-DE9F-128D-6AD8-C4D038599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072"/>
              <a:ext cx="79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40" name="Oval 16">
              <a:extLst>
                <a:ext uri="{FF2B5EF4-FFF2-40B4-BE49-F238E27FC236}">
                  <a16:creationId xmlns:a16="http://schemas.microsoft.com/office/drawing/2014/main" id="{499B3E4B-2686-1B7F-127F-225743434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184"/>
              <a:ext cx="80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41" name="Oval 17">
              <a:extLst>
                <a:ext uri="{FF2B5EF4-FFF2-40B4-BE49-F238E27FC236}">
                  <a16:creationId xmlns:a16="http://schemas.microsoft.com/office/drawing/2014/main" id="{25CF779D-268D-44F5-8EF1-283389553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184"/>
              <a:ext cx="79" cy="7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42" name="Oval 18">
              <a:extLst>
                <a:ext uri="{FF2B5EF4-FFF2-40B4-BE49-F238E27FC236}">
                  <a16:creationId xmlns:a16="http://schemas.microsoft.com/office/drawing/2014/main" id="{576465FE-4B99-5D31-F072-BA0D3013B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184"/>
              <a:ext cx="79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43" name="Oval 19">
              <a:extLst>
                <a:ext uri="{FF2B5EF4-FFF2-40B4-BE49-F238E27FC236}">
                  <a16:creationId xmlns:a16="http://schemas.microsoft.com/office/drawing/2014/main" id="{B0187419-7494-ED3C-A1DB-31AE27B8A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184"/>
              <a:ext cx="79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44" name="Oval 20">
              <a:extLst>
                <a:ext uri="{FF2B5EF4-FFF2-40B4-BE49-F238E27FC236}">
                  <a16:creationId xmlns:a16="http://schemas.microsoft.com/office/drawing/2014/main" id="{0F2C3ED5-8EE1-1500-2731-EC2BE6208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1184"/>
              <a:ext cx="80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45" name="Oval 21">
              <a:extLst>
                <a:ext uri="{FF2B5EF4-FFF2-40B4-BE49-F238E27FC236}">
                  <a16:creationId xmlns:a16="http://schemas.microsoft.com/office/drawing/2014/main" id="{40D439E8-13B6-E2E6-819D-FC39FA746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46" name="Oval 22">
              <a:extLst>
                <a:ext uri="{FF2B5EF4-FFF2-40B4-BE49-F238E27FC236}">
                  <a16:creationId xmlns:a16="http://schemas.microsoft.com/office/drawing/2014/main" id="{B93D0C63-A143-7019-778C-FD778176A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47" name="Oval 23">
              <a:extLst>
                <a:ext uri="{FF2B5EF4-FFF2-40B4-BE49-F238E27FC236}">
                  <a16:creationId xmlns:a16="http://schemas.microsoft.com/office/drawing/2014/main" id="{EF156372-EE9B-04CF-5B09-64F2A8BFD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48" name="Oval 24">
              <a:extLst>
                <a:ext uri="{FF2B5EF4-FFF2-40B4-BE49-F238E27FC236}">
                  <a16:creationId xmlns:a16="http://schemas.microsoft.com/office/drawing/2014/main" id="{C91704E7-9459-2A6C-7B81-D60651298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296"/>
              <a:ext cx="79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49" name="Oval 25">
              <a:extLst>
                <a:ext uri="{FF2B5EF4-FFF2-40B4-BE49-F238E27FC236}">
                  <a16:creationId xmlns:a16="http://schemas.microsoft.com/office/drawing/2014/main" id="{DBFF5F49-AD30-5281-0E28-BEC24B0E3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50" name="Oval 26">
              <a:extLst>
                <a:ext uri="{FF2B5EF4-FFF2-40B4-BE49-F238E27FC236}">
                  <a16:creationId xmlns:a16="http://schemas.microsoft.com/office/drawing/2014/main" id="{D5E50C87-070A-CF7A-72EA-EAB7582A0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51" name="Oval 27">
              <a:extLst>
                <a:ext uri="{FF2B5EF4-FFF2-40B4-BE49-F238E27FC236}">
                  <a16:creationId xmlns:a16="http://schemas.microsoft.com/office/drawing/2014/main" id="{FE2696AF-1896-4DAD-2ED1-A35B2CBA4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408"/>
              <a:ext cx="79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52" name="Oval 28">
              <a:extLst>
                <a:ext uri="{FF2B5EF4-FFF2-40B4-BE49-F238E27FC236}">
                  <a16:creationId xmlns:a16="http://schemas.microsoft.com/office/drawing/2014/main" id="{58C4F548-4AFD-B55C-BA1F-94CEBC25C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408"/>
              <a:ext cx="79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53" name="Oval 29">
              <a:extLst>
                <a:ext uri="{FF2B5EF4-FFF2-40B4-BE49-F238E27FC236}">
                  <a16:creationId xmlns:a16="http://schemas.microsoft.com/office/drawing/2014/main" id="{A7A0B319-308F-B9ED-D9B4-878FD6624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54" name="Oval 30">
              <a:extLst>
                <a:ext uri="{FF2B5EF4-FFF2-40B4-BE49-F238E27FC236}">
                  <a16:creationId xmlns:a16="http://schemas.microsoft.com/office/drawing/2014/main" id="{94AD47BB-6E32-C024-F51B-49871D21A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55" name="Oval 31">
              <a:extLst>
                <a:ext uri="{FF2B5EF4-FFF2-40B4-BE49-F238E27FC236}">
                  <a16:creationId xmlns:a16="http://schemas.microsoft.com/office/drawing/2014/main" id="{B3525EE7-4058-6FE9-3AE1-E4D1BDE59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56" name="Oval 32">
              <a:extLst>
                <a:ext uri="{FF2B5EF4-FFF2-40B4-BE49-F238E27FC236}">
                  <a16:creationId xmlns:a16="http://schemas.microsoft.com/office/drawing/2014/main" id="{534CE737-6508-33E4-DE77-C8104B4F3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57" name="Oval 33">
              <a:extLst>
                <a:ext uri="{FF2B5EF4-FFF2-40B4-BE49-F238E27FC236}">
                  <a16:creationId xmlns:a16="http://schemas.microsoft.com/office/drawing/2014/main" id="{707D57AF-0FAC-C11D-6447-D6645DC03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520"/>
              <a:ext cx="79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58" name="Oval 34">
              <a:extLst>
                <a:ext uri="{FF2B5EF4-FFF2-40B4-BE49-F238E27FC236}">
                  <a16:creationId xmlns:a16="http://schemas.microsoft.com/office/drawing/2014/main" id="{038D5484-57B6-A05A-C53C-5057CEB36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632"/>
              <a:ext cx="80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59" name="Oval 35">
              <a:extLst>
                <a:ext uri="{FF2B5EF4-FFF2-40B4-BE49-F238E27FC236}">
                  <a16:creationId xmlns:a16="http://schemas.microsoft.com/office/drawing/2014/main" id="{6C02943D-2821-B571-5968-0410CE9A2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632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60" name="Oval 36">
              <a:extLst>
                <a:ext uri="{FF2B5EF4-FFF2-40B4-BE49-F238E27FC236}">
                  <a16:creationId xmlns:a16="http://schemas.microsoft.com/office/drawing/2014/main" id="{DD52723E-41D0-E2F0-D483-79F0368FB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632"/>
              <a:ext cx="79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61" name="Oval 37">
              <a:extLst>
                <a:ext uri="{FF2B5EF4-FFF2-40B4-BE49-F238E27FC236}">
                  <a16:creationId xmlns:a16="http://schemas.microsoft.com/office/drawing/2014/main" id="{6E55144D-9628-0DB0-75A2-78E984470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632"/>
              <a:ext cx="79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62" name="Oval 38">
              <a:extLst>
                <a:ext uri="{FF2B5EF4-FFF2-40B4-BE49-F238E27FC236}">
                  <a16:creationId xmlns:a16="http://schemas.microsoft.com/office/drawing/2014/main" id="{3A58081C-BFAE-D2E0-BF58-80F289B66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63" name="Oval 39">
              <a:extLst>
                <a:ext uri="{FF2B5EF4-FFF2-40B4-BE49-F238E27FC236}">
                  <a16:creationId xmlns:a16="http://schemas.microsoft.com/office/drawing/2014/main" id="{172D6467-3D47-2131-522C-C82807BA7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20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02496D5F-6AD0-EB32-4D68-33F3D9FC52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4400" dirty="0"/>
              <a:t>The Philosophy and Practices of Nurturing Parenting</a:t>
            </a:r>
          </a:p>
        </p:txBody>
      </p:sp>
      <p:pic>
        <p:nvPicPr>
          <p:cNvPr id="4100" name="Picture 4" descr="Family in a pumpkin field">
            <a:extLst>
              <a:ext uri="{FF2B5EF4-FFF2-40B4-BE49-F238E27FC236}">
                <a16:creationId xmlns:a16="http://schemas.microsoft.com/office/drawing/2014/main" id="{928241B2-EFD1-9BCC-3FBD-610D26EA3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77" y="2989644"/>
            <a:ext cx="4158246" cy="277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CA3AFD0-DF2C-E31B-9248-374FA268B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19775"/>
            <a:ext cx="10191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>
            <a:extLst>
              <a:ext uri="{FF2B5EF4-FFF2-40B4-BE49-F238E27FC236}">
                <a16:creationId xmlns:a16="http://schemas.microsoft.com/office/drawing/2014/main" id="{A1FBBAA8-9C42-0D90-FC84-BBD145D3C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2484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latin typeface="Comic Sans MS" panose="030F0702030302020204" pitchFamily="66" charset="0"/>
              </a:rPr>
              <a:t>Family Development Resources, Inc.</a:t>
            </a:r>
          </a:p>
        </p:txBody>
      </p:sp>
      <p:pic>
        <p:nvPicPr>
          <p:cNvPr id="4103" name="Picture 3" descr="Logo&#10;&#10;Description automatically generated">
            <a:extLst>
              <a:ext uri="{FF2B5EF4-FFF2-40B4-BE49-F238E27FC236}">
                <a16:creationId xmlns:a16="http://schemas.microsoft.com/office/drawing/2014/main" id="{C11B44AF-0E53-A4AA-3E38-0475EDEEA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32" y="5933311"/>
            <a:ext cx="2001900" cy="86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Logo&#10;&#10;Description automatically generated">
            <a:extLst>
              <a:ext uri="{FF2B5EF4-FFF2-40B4-BE49-F238E27FC236}">
                <a16:creationId xmlns:a16="http://schemas.microsoft.com/office/drawing/2014/main" id="{D09BBBC0-910A-6230-E91E-355580985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39" y="5679795"/>
            <a:ext cx="1137209" cy="113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>
            <a:extLst>
              <a:ext uri="{FF2B5EF4-FFF2-40B4-BE49-F238E27FC236}">
                <a16:creationId xmlns:a16="http://schemas.microsoft.com/office/drawing/2014/main" id="{C1162C8E-C744-6772-3D87-54D2F8F21B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Discipline</a:t>
            </a: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9AC4371-E3FF-477E-FC6A-17BCB4F0113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11266"/>
            <a:ext cx="8305800" cy="44116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600" dirty="0"/>
              <a:t>Critical aspects of Nurturing Parenting include:</a:t>
            </a:r>
          </a:p>
          <a:p>
            <a:pPr lvl="1" eaLnBrk="1" hangingPunct="1"/>
            <a:r>
              <a:rPr lang="en-US" altLang="en-US" sz="2200" dirty="0"/>
              <a:t>Setting limits through family rules. </a:t>
            </a:r>
          </a:p>
          <a:p>
            <a:pPr lvl="1" eaLnBrk="1" hangingPunct="1"/>
            <a:r>
              <a:rPr lang="en-US" altLang="en-US" sz="2200" dirty="0"/>
              <a:t>Teaching right from wrong, respect and self-worth</a:t>
            </a:r>
          </a:p>
          <a:p>
            <a:pPr lvl="1" eaLnBrk="1" hangingPunct="1"/>
            <a:r>
              <a:rPr lang="en-US" altLang="en-US" sz="2400" dirty="0"/>
              <a:t>Discipline cannot be imposed, beaten into, or forced on children. </a:t>
            </a:r>
          </a:p>
          <a:p>
            <a:pPr lvl="1" eaLnBrk="1" hangingPunct="1"/>
            <a:r>
              <a:rPr lang="en-US" altLang="en-US" sz="2400" dirty="0"/>
              <a:t>Discipline develops best by children modeling parents whose example they admire.</a:t>
            </a:r>
          </a:p>
          <a:p>
            <a:pPr marL="0" indent="0" eaLnBrk="1" hangingPunct="1">
              <a:buNone/>
            </a:pPr>
            <a:endParaRPr lang="en-US" altLang="en-US" sz="2400" dirty="0"/>
          </a:p>
          <a:p>
            <a:pPr marL="0" indent="0" eaLnBrk="1" hangingPunct="1">
              <a:buNone/>
            </a:pPr>
            <a:r>
              <a:rPr lang="en-US" altLang="en-US" sz="2600" dirty="0"/>
              <a:t>Nurturing lessons help parents learn:</a:t>
            </a:r>
          </a:p>
          <a:p>
            <a:pPr lvl="1" eaLnBrk="1" hangingPunct="1"/>
            <a:r>
              <a:rPr lang="en-US" altLang="en-US" sz="2400" dirty="0"/>
              <a:t>Alternatives to hitting, spanking, and yelling. </a:t>
            </a:r>
          </a:p>
          <a:p>
            <a:pPr lvl="1" eaLnBrk="1" hangingPunct="1"/>
            <a:r>
              <a:rPr lang="en-US" altLang="en-US" sz="2400" dirty="0"/>
              <a:t>Positive, nurturing disciplinary strategies and techniques.</a:t>
            </a:r>
          </a:p>
          <a:p>
            <a:pPr marL="0" indent="0" eaLnBrk="1" hangingPunct="1">
              <a:buNone/>
            </a:pPr>
            <a:endParaRPr lang="en-US" altLang="en-US" sz="2400" dirty="0"/>
          </a:p>
          <a:p>
            <a:pPr marL="344487" lvl="1" indent="0" eaLnBrk="1" hangingPunct="1">
              <a:buNone/>
            </a:pPr>
            <a:endParaRPr lang="en-US" altLang="en-US" sz="2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>
            <a:extLst>
              <a:ext uri="{FF2B5EF4-FFF2-40B4-BE49-F238E27FC236}">
                <a16:creationId xmlns:a16="http://schemas.microsoft.com/office/drawing/2014/main" id="{61E146A1-6352-FBA1-A6AB-5202E2E38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 wrap="square" anchor="b">
            <a:normAutofit/>
          </a:bodyPr>
          <a:lstStyle/>
          <a:p>
            <a:pPr eaLnBrk="1" hangingPunct="1"/>
            <a:r>
              <a:rPr lang="en-US" altLang="en-US" dirty="0"/>
              <a:t>Expressing Feelings</a:t>
            </a: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DB959BD1-21DD-D440-83F6-4B54DFDF9E1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" y="1719263"/>
            <a:ext cx="8229600" cy="4411662"/>
          </a:xfrm>
        </p:spPr>
        <p:txBody>
          <a:bodyPr wrap="square" anchor="t">
            <a:normAutofit fontScale="250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9600" i="1" dirty="0"/>
              <a:t>Emotional competence </a:t>
            </a:r>
            <a:r>
              <a:rPr lang="en-US" altLang="en-US" sz="9600" dirty="0"/>
              <a:t>is the ability to: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9600" dirty="0"/>
              <a:t>Identify and appropriately express personal feelings.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9600" dirty="0"/>
              <a:t>Recognize and appropriately respond to the feelings of others.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en-US" altLang="en-US" sz="96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9600" dirty="0"/>
              <a:t>Nurturing lessons teach parents and children: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9600" dirty="0"/>
              <a:t>The difference between feelings of comfort and discomfort.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9600" dirty="0"/>
              <a:t>Healthy ways to express emotional energy.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9600" dirty="0"/>
              <a:t>Ways to manage and reduce feelings of stress and anger.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>
            <a:extLst>
              <a:ext uri="{FF2B5EF4-FFF2-40B4-BE49-F238E27FC236}">
                <a16:creationId xmlns:a16="http://schemas.microsoft.com/office/drawing/2014/main" id="{91DD5C2A-A5EA-CB43-C4E9-C431955963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Expectations and Self-Worth</a:t>
            </a: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83BA2836-3E00-9E41-4BA1-96444B1633C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36738"/>
            <a:ext cx="8506206" cy="441166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400" dirty="0"/>
              <a:t>Children’s overall feelings of worth are lowered when parents:</a:t>
            </a:r>
          </a:p>
          <a:p>
            <a:pPr lvl="1" eaLnBrk="1" hangingPunct="1"/>
            <a:r>
              <a:rPr lang="en-US" altLang="en-US" sz="2400" dirty="0"/>
              <a:t>Make demands on children that they are unable to meet.</a:t>
            </a:r>
          </a:p>
          <a:p>
            <a:pPr lvl="1" eaLnBrk="1" hangingPunct="1"/>
            <a:r>
              <a:rPr lang="en-US" altLang="en-US" sz="2400" dirty="0"/>
              <a:t>Have no expectations.</a:t>
            </a:r>
          </a:p>
          <a:p>
            <a:pPr lvl="1" eaLnBrk="1" hangingPunct="1"/>
            <a:endParaRPr lang="en-US" altLang="en-US" sz="2400" dirty="0"/>
          </a:p>
          <a:p>
            <a:pPr marL="0" indent="0" eaLnBrk="1" hangingPunct="1">
              <a:buNone/>
            </a:pPr>
            <a:r>
              <a:rPr lang="en-US" altLang="en-US" sz="2400" dirty="0"/>
              <a:t>Nurturing lessons help parents learn:</a:t>
            </a:r>
          </a:p>
          <a:p>
            <a:pPr lvl="1" eaLnBrk="1" hangingPunct="1"/>
            <a:r>
              <a:rPr lang="en-US" altLang="en-US" sz="2400" dirty="0"/>
              <a:t>Appropriate stages of development. </a:t>
            </a:r>
          </a:p>
          <a:p>
            <a:pPr lvl="1" eaLnBrk="1" hangingPunct="1"/>
            <a:r>
              <a:rPr lang="en-US" altLang="en-US" sz="2400" dirty="0"/>
              <a:t>Ways to build self-worth in children. </a:t>
            </a:r>
          </a:p>
          <a:p>
            <a:pPr lvl="1" eaLnBrk="1" hangingPunct="1"/>
            <a:r>
              <a:rPr lang="en-US" altLang="en-US" sz="2400" dirty="0"/>
              <a:t>The importance of understanding neurological development in children.</a:t>
            </a:r>
          </a:p>
          <a:p>
            <a:pPr lvl="1"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>
            <a:extLst>
              <a:ext uri="{FF2B5EF4-FFF2-40B4-BE49-F238E27FC236}">
                <a16:creationId xmlns:a16="http://schemas.microsoft.com/office/drawing/2014/main" id="{DE6CC0CE-0BCD-1790-A935-2654F58F7F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Nurturing as a Lifestyle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75322174-C83C-DDAE-A086-4258D6F52AD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7696200" cy="44116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/>
              <a:t>Nurturing is the ability to care. To nurture is to promote the growth and development of all positive traits, qualities and characteristics.</a:t>
            </a:r>
          </a:p>
          <a:p>
            <a:pPr marL="0" indent="0" eaLnBrk="1" hangingPunct="1">
              <a:buNone/>
            </a:pPr>
            <a:r>
              <a:rPr lang="en-US" altLang="en-US" sz="2400" dirty="0"/>
              <a:t>To nurture is to:</a:t>
            </a:r>
          </a:p>
          <a:p>
            <a:pPr lvl="1" eaLnBrk="1" hangingPunct="1"/>
            <a:r>
              <a:rPr lang="en-US" altLang="en-US" sz="2400" dirty="0"/>
              <a:t>Treat oneself with caring, kindness, and respect.  </a:t>
            </a:r>
          </a:p>
          <a:p>
            <a:pPr lvl="1" eaLnBrk="1" hangingPunct="1"/>
            <a:r>
              <a:rPr lang="en-US" altLang="en-US" sz="2400" dirty="0"/>
              <a:t>To keep ourselves physically and emotionally healthy.</a:t>
            </a:r>
          </a:p>
          <a:p>
            <a:pPr lvl="1" eaLnBrk="1" hangingPunct="1"/>
            <a:r>
              <a:rPr lang="en-US" altLang="en-US" sz="2400" dirty="0"/>
              <a:t>To make good choices. </a:t>
            </a:r>
          </a:p>
          <a:p>
            <a:pPr lvl="1" eaLnBrk="1" hangingPunct="1"/>
            <a:r>
              <a:rPr lang="en-US" altLang="en-US" sz="2400" dirty="0"/>
              <a:t>To be our own best friend.  </a:t>
            </a:r>
          </a:p>
          <a:p>
            <a:pPr marL="0" indent="0" eaLnBrk="1" hangingPunct="1">
              <a:buNone/>
            </a:pPr>
            <a:endParaRPr lang="en-US" altLang="en-US" sz="2600" dirty="0"/>
          </a:p>
        </p:txBody>
      </p:sp>
      <p:pic>
        <p:nvPicPr>
          <p:cNvPr id="3" name="Picture 4" descr="Portrait of two happy adults and one child">
            <a:extLst>
              <a:ext uri="{FF2B5EF4-FFF2-40B4-BE49-F238E27FC236}">
                <a16:creationId xmlns:a16="http://schemas.microsoft.com/office/drawing/2014/main" id="{3CA492DC-55B2-C44D-B142-DFE1D04385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87" y="4470079"/>
            <a:ext cx="3581400" cy="23879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>
            <a:extLst>
              <a:ext uri="{FF2B5EF4-FFF2-40B4-BE49-F238E27FC236}">
                <a16:creationId xmlns:a16="http://schemas.microsoft.com/office/drawing/2014/main" id="{1635F2A5-87AC-4FF6-C629-E4F1EE4B6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0472"/>
            <a:ext cx="7772400" cy="1609344"/>
          </a:xfrm>
        </p:spPr>
        <p:txBody>
          <a:bodyPr/>
          <a:lstStyle/>
          <a:p>
            <a:pPr eaLnBrk="1" hangingPunct="1"/>
            <a:r>
              <a:rPr lang="en-US" altLang="en-US" dirty="0"/>
              <a:t>Why Don’t We Nurture Ourselves?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30AE4E-3D37-F62E-424B-C940A4482807}"/>
              </a:ext>
            </a:extLst>
          </p:cNvPr>
          <p:cNvSpPr txBox="1"/>
          <p:nvPr/>
        </p:nvSpPr>
        <p:spPr>
          <a:xfrm>
            <a:off x="76200" y="1842196"/>
            <a:ext cx="8915400" cy="245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2150" lvl="1" indent="-3476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2400" dirty="0">
                <a:latin typeface="+mn-lt"/>
              </a:rPr>
              <a:t>Parenting and caregiving can be a stressful job that takes time and sacrifice. </a:t>
            </a:r>
          </a:p>
          <a:p>
            <a:pPr marL="692150" lvl="1" indent="-3476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2400" dirty="0">
                <a:latin typeface="+mn-lt"/>
              </a:rPr>
              <a:t>We mistakenly believe that focusing on others 100% of the time is the right thing to do</a:t>
            </a:r>
          </a:p>
          <a:p>
            <a:pPr marL="692150" lvl="1" indent="-3476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  <a:t>Nurturing does not come naturally to all adults and nurturing practices 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+mn-lt"/>
              </a:rPr>
              <a:t>can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n-lt"/>
              </a:rPr>
              <a:t> be learned. </a:t>
            </a:r>
          </a:p>
        </p:txBody>
      </p:sp>
      <p:pic>
        <p:nvPicPr>
          <p:cNvPr id="6" name="Picture 9" descr="Woman on the rooftop">
            <a:extLst>
              <a:ext uri="{FF2B5EF4-FFF2-40B4-BE49-F238E27FC236}">
                <a16:creationId xmlns:a16="http://schemas.microsoft.com/office/drawing/2014/main" id="{F2ECBF3E-31A2-B716-D0F3-070CB3BFB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1300" y="4522119"/>
            <a:ext cx="3505200" cy="23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>
            <a:extLst>
              <a:ext uri="{FF2B5EF4-FFF2-40B4-BE49-F238E27FC236}">
                <a16:creationId xmlns:a16="http://schemas.microsoft.com/office/drawing/2014/main" id="{C9F0996E-C2D3-86D4-9C0D-DE0B46986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543800" cy="1295400"/>
          </a:xfrm>
        </p:spPr>
        <p:txBody>
          <a:bodyPr/>
          <a:lstStyle/>
          <a:p>
            <a:pPr eaLnBrk="1" hangingPunct="1"/>
            <a:r>
              <a:rPr lang="en-US" altLang="en-US" dirty="0"/>
              <a:t>Why Yourself Nurturing is Important</a:t>
            </a:r>
          </a:p>
        </p:txBody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A3AA1141-9E71-0133-17A7-65A154CB8D4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362200"/>
            <a:ext cx="8382000" cy="3768725"/>
          </a:xfrm>
        </p:spPr>
        <p:txBody>
          <a:bodyPr/>
          <a:lstStyle/>
          <a:p>
            <a:pPr indent="-347663">
              <a:buClr>
                <a:schemeClr val="accent2"/>
              </a:buClr>
            </a:pPr>
            <a:r>
              <a:rPr lang="en-US" altLang="en-US" sz="2400" dirty="0"/>
              <a:t>When you do not nurture yourself, it is impossible to nurture others.</a:t>
            </a:r>
          </a:p>
          <a:p>
            <a:pPr indent="-347663">
              <a:buClr>
                <a:schemeClr val="accent2"/>
              </a:buClr>
            </a:pPr>
            <a:r>
              <a:rPr lang="en-US" sz="2400" dirty="0"/>
              <a:t>It is important to set an example of nurturing for children by nurturing yourself.</a:t>
            </a:r>
          </a:p>
          <a:p>
            <a:pPr indent="-347663">
              <a:buClr>
                <a:schemeClr val="accent2"/>
              </a:buClr>
            </a:pPr>
            <a:r>
              <a:rPr lang="en-US" sz="2400" dirty="0"/>
              <a:t>When adults nurture themselves by having their own needs met, they are more able to meet the needs of their children. </a:t>
            </a:r>
          </a:p>
          <a:p>
            <a:pPr eaLnBrk="1" hangingPunct="1"/>
            <a:endParaRPr lang="en-US" altLang="en-US" sz="2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>
            <a:extLst>
              <a:ext uri="{FF2B5EF4-FFF2-40B4-BE49-F238E27FC236}">
                <a16:creationId xmlns:a16="http://schemas.microsoft.com/office/drawing/2014/main" id="{C9F0996E-C2D3-86D4-9C0D-DE0B469869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Ways to Nurture Yourself</a:t>
            </a:r>
          </a:p>
        </p:txBody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A3AA1141-9E71-0133-17A7-65A154CB8D4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32179" y="1981200"/>
            <a:ext cx="8382000" cy="3768725"/>
          </a:xfrm>
        </p:spPr>
        <p:txBody>
          <a:bodyPr/>
          <a:lstStyle/>
          <a:p>
            <a:pPr indent="-347663">
              <a:buClr>
                <a:schemeClr val="accent2"/>
              </a:buClr>
            </a:pPr>
            <a:r>
              <a:rPr lang="en-US" altLang="en-US" sz="2400" dirty="0"/>
              <a:t>Make it a habit to tune into yourself as often as possible throughout your day.</a:t>
            </a:r>
          </a:p>
          <a:p>
            <a:pPr indent="-347663">
              <a:buClr>
                <a:schemeClr val="accent2"/>
              </a:buClr>
            </a:pPr>
            <a:r>
              <a:rPr lang="en-US" altLang="en-US" sz="2400" dirty="0"/>
              <a:t>Every time you notice you're getting resentful or irritable, stop. Ask yourself "What do I need right now to stay in balance?" Then, give it to yourself -- whether your child is there or not. </a:t>
            </a:r>
          </a:p>
          <a:p>
            <a:pPr indent="-347663">
              <a:buClr>
                <a:schemeClr val="accent2"/>
              </a:buClr>
            </a:pPr>
            <a:r>
              <a:rPr lang="en-US" altLang="en-US" sz="2400" dirty="0"/>
              <a:t>Notice the challenging times of day and find ways to nurture yourself through them. </a:t>
            </a:r>
          </a:p>
          <a:p>
            <a:pPr indent="-347663">
              <a:buClr>
                <a:schemeClr val="accent2"/>
              </a:buClr>
            </a:pPr>
            <a:r>
              <a:rPr lang="en-US" altLang="en-US" sz="2400" dirty="0"/>
              <a:t>Consciously parent yourself. </a:t>
            </a:r>
          </a:p>
          <a:p>
            <a:pPr indent="-347663">
              <a:buClr>
                <a:schemeClr val="accent2"/>
              </a:buClr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309500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9" descr="A picture containing dark&#10;&#10;Description automatically generated">
            <a:extLst>
              <a:ext uri="{FF2B5EF4-FFF2-40B4-BE49-F238E27FC236}">
                <a16:creationId xmlns:a16="http://schemas.microsoft.com/office/drawing/2014/main" id="{CB47A0C2-8936-F922-DC48-D0B54CC60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33363"/>
            <a:ext cx="1051560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 descr="Happy National Thank You Day! - Inventionland">
            <a:extLst>
              <a:ext uri="{FF2B5EF4-FFF2-40B4-BE49-F238E27FC236}">
                <a16:creationId xmlns:a16="http://schemas.microsoft.com/office/drawing/2014/main" id="{7BE58B7F-F5CC-8C1C-234C-BD1818A7D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7620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 descr="Logo&#10;&#10;Description automatically generated">
            <a:extLst>
              <a:ext uri="{FF2B5EF4-FFF2-40B4-BE49-F238E27FC236}">
                <a16:creationId xmlns:a16="http://schemas.microsoft.com/office/drawing/2014/main" id="{3BF1317B-FABA-536A-7F84-59073C3FC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304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22CE3927-B165-F3F9-282D-2623F9ADAD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 wrap="square" anchor="b">
            <a:normAutofit/>
          </a:bodyPr>
          <a:lstStyle/>
          <a:p>
            <a:pPr eaLnBrk="1" hangingPunct="1"/>
            <a:r>
              <a:rPr lang="en-US" altLang="en-US" dirty="0"/>
              <a:t>Nurturing Parenting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0B2B8C8-361B-BB23-82D0-F69862DC549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 wrap="square" anchor="t"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300" dirty="0"/>
              <a:t>Nurturing is a critical skill for all life forms on the planet.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3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300" dirty="0"/>
              <a:t>It is important for all of us to treat others and </a:t>
            </a:r>
            <a:r>
              <a:rPr lang="en-US" altLang="en-US" sz="2300" i="1" dirty="0"/>
              <a:t>ourselves</a:t>
            </a:r>
            <a:r>
              <a:rPr lang="en-US" altLang="en-US" sz="2300" dirty="0"/>
              <a:t> with respect, compassion, caring and dignity.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3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300" dirty="0"/>
              <a:t>Nurturing comes from the Latin word </a:t>
            </a:r>
            <a:r>
              <a:rPr lang="en-US" altLang="en-US" sz="2300" i="1" dirty="0"/>
              <a:t>Nu tri </a:t>
            </a:r>
            <a:r>
              <a:rPr lang="en-US" altLang="en-US" sz="2300" i="1" dirty="0" err="1"/>
              <a:t>tura</a:t>
            </a:r>
            <a:r>
              <a:rPr lang="en-US" altLang="en-US" sz="2300" dirty="0"/>
              <a:t> that means to nurse, to nourish and to promote growth.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300" dirty="0"/>
          </a:p>
        </p:txBody>
      </p:sp>
      <p:pic>
        <p:nvPicPr>
          <p:cNvPr id="3" name="Picture 6" descr="Boy playing with stuffed toy">
            <a:extLst>
              <a:ext uri="{FF2B5EF4-FFF2-40B4-BE49-F238E27FC236}">
                <a16:creationId xmlns:a16="http://schemas.microsoft.com/office/drawing/2014/main" id="{681F9872-F920-156D-AFAA-5B9C843F9D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r="19947"/>
          <a:stretch/>
        </p:blipFill>
        <p:spPr>
          <a:xfrm>
            <a:off x="4648200" y="1719263"/>
            <a:ext cx="4038600" cy="4411662"/>
          </a:xfr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>
            <a:extLst>
              <a:ext uri="{FF2B5EF4-FFF2-40B4-BE49-F238E27FC236}">
                <a16:creationId xmlns:a16="http://schemas.microsoft.com/office/drawing/2014/main" id="{2285BFFB-B6ED-42BE-EC53-2796862FC4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Nurturing Parenting</a:t>
            </a: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9DCC712B-DC2B-0A71-12B2-238B22AC2E3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8229600" cy="441166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600" dirty="0"/>
              <a:t>Nurturing Parenting emphasizes:</a:t>
            </a:r>
          </a:p>
          <a:p>
            <a:pPr lvl="1" eaLnBrk="1" hangingPunct="1"/>
            <a:r>
              <a:rPr lang="en-US" altLang="en-US" dirty="0"/>
              <a:t>Raising children in a warm, caring and trusting home.</a:t>
            </a:r>
          </a:p>
          <a:p>
            <a:pPr lvl="1" eaLnBrk="1" hangingPunct="1"/>
            <a:r>
              <a:rPr lang="en-US" altLang="en-US" dirty="0"/>
              <a:t>Helping children be respectful, caring and cooperative.</a:t>
            </a:r>
          </a:p>
          <a:p>
            <a:pPr marL="274320" lvl="1" indent="0">
              <a:buNone/>
            </a:pPr>
            <a:endParaRPr lang="en-US" altLang="en-US" dirty="0"/>
          </a:p>
          <a:p>
            <a:pPr marL="274320" lvl="1" indent="0">
              <a:buNone/>
            </a:pPr>
            <a:r>
              <a:rPr lang="en-US" altLang="en-US" dirty="0"/>
              <a:t>Children who are cared for and treated respectfully will treat themselves, others and the environment in the same manner.</a:t>
            </a:r>
          </a:p>
          <a:p>
            <a:pPr lvl="1" eaLnBrk="1" hangingPunct="1"/>
            <a:endParaRPr lang="en-US" alt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>
            <a:extLst>
              <a:ext uri="{FF2B5EF4-FFF2-40B4-BE49-F238E27FC236}">
                <a16:creationId xmlns:a16="http://schemas.microsoft.com/office/drawing/2014/main" id="{A432DEAA-C12D-577C-F0CC-3DA51EAC09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Reasons to be Nurturing</a:t>
            </a:r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A7938783-9B2D-2CE1-F11C-C922FEB5F55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8077200" cy="44116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/>
              <a:t>If parents practiced nurturing most of the time:</a:t>
            </a:r>
          </a:p>
          <a:p>
            <a:pPr lvl="1" eaLnBrk="1" hangingPunct="1"/>
            <a:r>
              <a:rPr lang="en-US" altLang="en-US" sz="2400" dirty="0"/>
              <a:t>Children would develop a very “nurtured” part of their personality.</a:t>
            </a:r>
          </a:p>
          <a:p>
            <a:pPr lvl="1" eaLnBrk="1" hangingPunct="1"/>
            <a:r>
              <a:rPr lang="en-US" altLang="en-US" sz="2400" dirty="0"/>
              <a:t>Children would develop very “nurturing” ways of treating others.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marL="0" indent="0" eaLnBrk="1" hangingPunct="1">
              <a:buNone/>
            </a:pPr>
            <a:r>
              <a:rPr lang="en-US" altLang="en-US" sz="2400" dirty="0"/>
              <a:t>However, If hurting parenting is practiced often:</a:t>
            </a:r>
          </a:p>
          <a:p>
            <a:pPr lvl="1" eaLnBrk="1" hangingPunct="1"/>
            <a:r>
              <a:rPr lang="en-US" altLang="en-US" sz="2400" dirty="0"/>
              <a:t>Children develop the “victim” part of their personality and come to believe that being “victimized” is a natural and frequent part of life.  </a:t>
            </a:r>
          </a:p>
          <a:p>
            <a:pPr lvl="1" eaLnBrk="1" hangingPunct="1"/>
            <a:r>
              <a:rPr lang="en-US" altLang="en-US" sz="2400" dirty="0"/>
              <a:t>Life as a victim gives birth to life as a perpetrator.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5409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D1AA08EC-8693-04CA-7961-A0645D31F3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349050" y="931732"/>
            <a:ext cx="7593330" cy="1834115"/>
          </a:xfrm>
        </p:spPr>
        <p:txBody>
          <a:bodyPr/>
          <a:lstStyle/>
          <a:p>
            <a:pPr eaLnBrk="1" hangingPunct="1"/>
            <a:r>
              <a:rPr lang="en-US" altLang="en-US" dirty="0"/>
              <a:t>The Philosophy of Nurturing Parenting</a:t>
            </a:r>
          </a:p>
        </p:txBody>
      </p:sp>
      <p:pic>
        <p:nvPicPr>
          <p:cNvPr id="14340" name="Picture 4" descr="Girl sitting on man's shoulders">
            <a:extLst>
              <a:ext uri="{FF2B5EF4-FFF2-40B4-BE49-F238E27FC236}">
                <a16:creationId xmlns:a16="http://schemas.microsoft.com/office/drawing/2014/main" id="{EDD8C163-7C7A-43E5-850B-15D804D51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6" y="457200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3F5E27-EE61-CA32-EEF6-E2DE31A5198C}"/>
              </a:ext>
            </a:extLst>
          </p:cNvPr>
          <p:cNvSpPr txBox="1"/>
          <p:nvPr/>
        </p:nvSpPr>
        <p:spPr>
          <a:xfrm>
            <a:off x="746077" y="3200400"/>
            <a:ext cx="73936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800" dirty="0"/>
              <a:t>The philosophy of Nurturing Parenting is founded of seven principles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>
            <a:extLst>
              <a:ext uri="{FF2B5EF4-FFF2-40B4-BE49-F238E27FC236}">
                <a16:creationId xmlns:a16="http://schemas.microsoft.com/office/drawing/2014/main" id="{5838BEB2-0B09-1478-74FB-CED4B47F9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Feelings of Attachment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B7D372A7-F3DA-9724-F6F3-70D64D5F94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7477" y="1600200"/>
            <a:ext cx="8109045" cy="4411663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en-US" altLang="en-US" sz="2600" dirty="0"/>
              <a:t>Attached parents:</a:t>
            </a:r>
          </a:p>
          <a:p>
            <a:pPr lvl="1" eaLnBrk="1" hangingPunct="1"/>
            <a:r>
              <a:rPr lang="en-US" altLang="en-US" dirty="0"/>
              <a:t>Express joy in being with their children.</a:t>
            </a:r>
          </a:p>
          <a:p>
            <a:pPr lvl="1" eaLnBrk="1" hangingPunct="1"/>
            <a:r>
              <a:rPr lang="en-US" altLang="en-US" dirty="0"/>
              <a:t>Create a safe home to explore.</a:t>
            </a:r>
          </a:p>
          <a:p>
            <a:pPr lvl="1" eaLnBrk="1" hangingPunct="1"/>
            <a:r>
              <a:rPr lang="en-US" altLang="en-US" dirty="0"/>
              <a:t>Promote a sense of safety and security.</a:t>
            </a:r>
          </a:p>
          <a:p>
            <a:pPr lvl="1" eaLnBrk="1" hangingPunct="1"/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sz="2600" dirty="0"/>
              <a:t>Nurturing lessons focus on teaching parents how to:</a:t>
            </a:r>
          </a:p>
          <a:p>
            <a:pPr lvl="1" eaLnBrk="1" hangingPunct="1"/>
            <a:r>
              <a:rPr lang="en-US" altLang="en-US" dirty="0"/>
              <a:t>Really listen to the thoughts and feelings of children.</a:t>
            </a:r>
          </a:p>
          <a:p>
            <a:pPr lvl="1" eaLnBrk="1" hangingPunct="1"/>
            <a:r>
              <a:rPr lang="en-US" altLang="en-US" dirty="0"/>
              <a:t>Use praise to promote cooperation.</a:t>
            </a:r>
          </a:p>
          <a:p>
            <a:pPr lvl="1" eaLnBrk="1" hangingPunct="1"/>
            <a:r>
              <a:rPr lang="en-US" altLang="en-US" dirty="0"/>
              <a:t>Have fun as a family.</a:t>
            </a:r>
          </a:p>
          <a:p>
            <a:pPr lvl="1" eaLnBrk="1" hangingPunct="1"/>
            <a:endParaRPr lang="en-US" altLang="en-US" sz="22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>
            <a:extLst>
              <a:ext uri="{FF2B5EF4-FFF2-40B4-BE49-F238E27FC236}">
                <a16:creationId xmlns:a16="http://schemas.microsoft.com/office/drawing/2014/main" id="{9555AF9A-9498-422F-E2D9-EFCCD84E7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Empathy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97D05170-A686-2DEC-BCD8-FFBA4A8CB9D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17638"/>
            <a:ext cx="8077200" cy="44116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  <a:p>
            <a:pPr marL="0" indent="0" eaLnBrk="1" hangingPunct="1">
              <a:buNone/>
            </a:pPr>
            <a:r>
              <a:rPr lang="en-US" altLang="en-US" sz="2600" dirty="0"/>
              <a:t>Parental empathy is the ability to recognize children’s emotions and to understand the motives of their behavior.</a:t>
            </a:r>
          </a:p>
          <a:p>
            <a:pPr lvl="1" eaLnBrk="1" hangingPunct="1"/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sz="2600" dirty="0"/>
              <a:t>Research clearly shows that children whose parents have empathy do better in school; are socially well adjusted; and are more emotionally stable. </a:t>
            </a:r>
          </a:p>
          <a:p>
            <a:pPr marL="0" indent="0" eaLnBrk="1" hangingPunct="1">
              <a:buNone/>
            </a:pPr>
            <a:endParaRPr lang="en-US" altLang="en-US" sz="2600" dirty="0"/>
          </a:p>
          <a:p>
            <a:pPr marL="0" indent="0" eaLnBrk="1" hangingPunct="1">
              <a:buNone/>
            </a:pPr>
            <a:r>
              <a:rPr lang="en-US" altLang="en-US" sz="2600" dirty="0"/>
              <a:t>Nurturing lessons focus on:</a:t>
            </a:r>
          </a:p>
          <a:p>
            <a:pPr lvl="1" eaLnBrk="1" hangingPunct="1"/>
            <a:r>
              <a:rPr lang="en-US" altLang="en-US" dirty="0"/>
              <a:t>Teaching parents and children to care for themselves, others, and their environment.</a:t>
            </a:r>
          </a:p>
          <a:p>
            <a:pPr lvl="1" eaLnBrk="1" hangingPunct="1"/>
            <a:r>
              <a:rPr lang="en-US" altLang="en-US" dirty="0"/>
              <a:t>Avoiding the dangers of drugs, alcohol and other self-injurious activities.</a:t>
            </a:r>
          </a:p>
          <a:p>
            <a:pPr marL="0" indent="0" eaLnBrk="1" hangingPunct="1">
              <a:buNone/>
            </a:pPr>
            <a:endParaRPr lang="en-US" altLang="en-US" sz="2400" dirty="0"/>
          </a:p>
          <a:p>
            <a:pPr lvl="1" eaLnBrk="1" hangingPunct="1"/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>
            <a:extLst>
              <a:ext uri="{FF2B5EF4-FFF2-40B4-BE49-F238E27FC236}">
                <a16:creationId xmlns:a16="http://schemas.microsoft.com/office/drawing/2014/main" id="{3532C62C-F174-AEF9-FA46-DCB065E397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Nurturing Oneself</a:t>
            </a: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4A7A4798-13CA-885D-DA93-79663CF169F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8077200" cy="4411662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en-US" altLang="en-US" sz="2600" dirty="0"/>
              <a:t>Parents who take time each day getting their own needs met are more capable of understanding and helping children get their needs met.</a:t>
            </a:r>
          </a:p>
          <a:p>
            <a:pPr marL="0" indent="0" eaLnBrk="1" hangingPunct="1">
              <a:buNone/>
            </a:pPr>
            <a:endParaRPr lang="en-US" altLang="en-US" sz="2600" dirty="0"/>
          </a:p>
          <a:p>
            <a:pPr marL="0" indent="0" eaLnBrk="1" hangingPunct="1">
              <a:buNone/>
            </a:pPr>
            <a:r>
              <a:rPr lang="en-US" altLang="en-US" sz="2600" dirty="0"/>
              <a:t>Nurturing lessons focus on:</a:t>
            </a:r>
          </a:p>
          <a:p>
            <a:pPr lvl="1" eaLnBrk="1" hangingPunct="1"/>
            <a:r>
              <a:rPr lang="en-US" altLang="en-US" dirty="0"/>
              <a:t>Helping parents recognize the basic needs of adults and children. </a:t>
            </a:r>
          </a:p>
          <a:p>
            <a:pPr lvl="1" eaLnBrk="1" hangingPunct="1"/>
            <a:r>
              <a:rPr lang="en-US" altLang="en-US" dirty="0"/>
              <a:t>Understanding the importance of meeting basic needs. </a:t>
            </a:r>
          </a:p>
          <a:p>
            <a:pPr lvl="1" eaLnBrk="1" hangingPunct="1"/>
            <a:r>
              <a:rPr lang="en-US" altLang="en-US" dirty="0"/>
              <a:t>Helping children make good choices to enhance their own personal self worth.</a:t>
            </a:r>
          </a:p>
          <a:p>
            <a:pPr marL="0" indent="0" eaLnBrk="1" hangingPunct="1">
              <a:buNone/>
            </a:pPr>
            <a:endParaRPr lang="en-US" altLang="en-US" sz="2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>
            <a:extLst>
              <a:ext uri="{FF2B5EF4-FFF2-40B4-BE49-F238E27FC236}">
                <a16:creationId xmlns:a16="http://schemas.microsoft.com/office/drawing/2014/main" id="{ABE2B1CB-FE4B-9584-FD21-3DD5B37EFC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 wrap="square" anchor="b">
            <a:normAutofit/>
          </a:bodyPr>
          <a:lstStyle/>
          <a:p>
            <a:pPr eaLnBrk="1" hangingPunct="1"/>
            <a:r>
              <a:rPr lang="en-US" altLang="en-US" dirty="0"/>
              <a:t>Gentle Touch</a:t>
            </a:r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F70B93C9-9A0B-453C-28A2-41E119687FC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76800" cy="4411662"/>
          </a:xfrm>
        </p:spPr>
        <p:txBody>
          <a:bodyPr wrap="square" anchor="t"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dirty="0"/>
              <a:t>Gentle touch contributes to: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Positive brain development.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The ability to form trusting relationships throughout life.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A healthy body image. 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400" dirty="0"/>
              <a:t>Nurturing lessons teach parents: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The positive impact gentle touch has on children’s overall development.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Ways to use gentle touch to                                   enhance parent-child relationships.</a:t>
            </a:r>
          </a:p>
        </p:txBody>
      </p:sp>
      <p:pic>
        <p:nvPicPr>
          <p:cNvPr id="4" name="Picture 3" descr="Person holding sleeping child">
            <a:extLst>
              <a:ext uri="{FF2B5EF4-FFF2-40B4-BE49-F238E27FC236}">
                <a16:creationId xmlns:a16="http://schemas.microsoft.com/office/drawing/2014/main" id="{10E65363-DC93-A634-AAF2-2A536922F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22436" b="-1"/>
          <a:stretch/>
        </p:blipFill>
        <p:spPr>
          <a:xfrm>
            <a:off x="5447490" y="1719263"/>
            <a:ext cx="3239309" cy="3538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2" id="{851FD899-1E7B-4936-B29A-788F9C92A847}" vid="{DCBEF24B-B912-4E84-9A6E-F4FE4318B3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EAB073527B044182BDBE3FFD5F37CC" ma:contentTypeVersion="13" ma:contentTypeDescription="Create a new document." ma:contentTypeScope="" ma:versionID="8458b4577c433384cb58626caec9aef6">
  <xsd:schema xmlns:xsd="http://www.w3.org/2001/XMLSchema" xmlns:xs="http://www.w3.org/2001/XMLSchema" xmlns:p="http://schemas.microsoft.com/office/2006/metadata/properties" xmlns:ns3="23dd93b2-ef57-4eac-9cc5-b41e31e28bc2" xmlns:ns4="588ccbbf-7567-472c-99f7-2599e3578bac" targetNamespace="http://schemas.microsoft.com/office/2006/metadata/properties" ma:root="true" ma:fieldsID="5f7769c7ab13fcf9dae8850b0c02dd21" ns3:_="" ns4:_="">
    <xsd:import namespace="23dd93b2-ef57-4eac-9cc5-b41e31e28bc2"/>
    <xsd:import namespace="588ccbbf-7567-472c-99f7-2599e3578ba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dd93b2-ef57-4eac-9cc5-b41e31e28b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ccbbf-7567-472c-99f7-2599e3578ba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BAD690-9F36-4C3C-9ABA-19D62E6B7E0C}">
  <ds:schemaRefs>
    <ds:schemaRef ds:uri="http://purl.org/dc/terms/"/>
    <ds:schemaRef ds:uri="588ccbbf-7567-472c-99f7-2599e3578bac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23dd93b2-ef57-4eac-9cc5-b41e31e28bc2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668B9E8-2BF0-4BD0-8E84-4260339ADE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887DF0-9F10-458B-BC76-277DBD1ED4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dd93b2-ef57-4eac-9cc5-b41e31e28bc2"/>
    <ds:schemaRef ds:uri="588ccbbf-7567-472c-99f7-2599e3578b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619</TotalTime>
  <Words>927</Words>
  <Application>Microsoft Office PowerPoint</Application>
  <PresentationFormat>On-screen Show (4:3)</PresentationFormat>
  <Paragraphs>134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Comic Sans MS</vt:lpstr>
      <vt:lpstr>Proxima Nova Regular</vt:lpstr>
      <vt:lpstr>Wingdings</vt:lpstr>
      <vt:lpstr>Theme2</vt:lpstr>
      <vt:lpstr>The Philosophy and Practices of Nurturing Parenting</vt:lpstr>
      <vt:lpstr>Nurturing Parenting</vt:lpstr>
      <vt:lpstr>Nurturing Parenting</vt:lpstr>
      <vt:lpstr>Reasons to be Nurturing</vt:lpstr>
      <vt:lpstr>The Philosophy of Nurturing Parenting</vt:lpstr>
      <vt:lpstr>Feelings of Attachment</vt:lpstr>
      <vt:lpstr>Empathy</vt:lpstr>
      <vt:lpstr>Nurturing Oneself</vt:lpstr>
      <vt:lpstr>Gentle Touch</vt:lpstr>
      <vt:lpstr>Discipline</vt:lpstr>
      <vt:lpstr>Expressing Feelings</vt:lpstr>
      <vt:lpstr>Expectations and Self-Worth</vt:lpstr>
      <vt:lpstr>Nurturing as a Lifestyle</vt:lpstr>
      <vt:lpstr>Why Don’t We Nurture Ourselves?</vt:lpstr>
      <vt:lpstr>Why Yourself Nurturing is Important</vt:lpstr>
      <vt:lpstr>Ways to Nurture Yourself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Philosophy and Practices of Nurturing Parenting</dc:title>
  <dc:creator>P Money Cash Corporation</dc:creator>
  <cp:lastModifiedBy>Marney Turner</cp:lastModifiedBy>
  <cp:revision>20</cp:revision>
  <dcterms:created xsi:type="dcterms:W3CDTF">2006-06-04T21:48:01Z</dcterms:created>
  <dcterms:modified xsi:type="dcterms:W3CDTF">2023-03-20T18:50:37Z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0x010100FCEAB073527B044182BDBE3FFD5F37CC</vt:lpwstr>
  </property>
</Properties>
</file>