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5" r:id="rId17"/>
    <p:sldId id="286" r:id="rId18"/>
    <p:sldId id="277" r:id="rId19"/>
    <p:sldId id="278" r:id="rId20"/>
    <p:sldId id="280" r:id="rId21"/>
    <p:sldId id="282" r:id="rId22"/>
    <p:sldId id="284" r:id="rId23"/>
    <p:sldId id="287" r:id="rId24"/>
    <p:sldId id="300" r:id="rId25"/>
    <p:sldId id="298" r:id="rId26"/>
    <p:sldId id="299" r:id="rId2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37" autoAdjust="0"/>
  </p:normalViewPr>
  <p:slideViewPr>
    <p:cSldViewPr>
      <p:cViewPr varScale="1">
        <p:scale>
          <a:sx n="54" d="100"/>
          <a:sy n="54" d="100"/>
        </p:scale>
        <p:origin x="221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8DFA5D45-212F-D0CE-57AE-853FE44701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0A0E1D2E-12C3-BF1B-614A-0935566406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C1F0E505-2E0C-7263-D9D7-5FDE576EAF4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2F570E83-6847-A5FC-F2D8-11BCA589CE4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02EF8B17-8B69-4C60-B884-4B31DB4BA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6EA8C283-A31E-BEC8-A842-1DB7A20162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88022663-6523-D5EF-F815-4247FE722B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D0D8665C-7F41-3ACF-916A-E226F609690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E6E543BC-E3C0-2CD5-89C1-3BC7268168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366" name="Rectangle 6">
            <a:extLst>
              <a:ext uri="{FF2B5EF4-FFF2-40B4-BE49-F238E27FC236}">
                <a16:creationId xmlns:a16="http://schemas.microsoft.com/office/drawing/2014/main" id="{9D621D19-1C07-BE4A-9117-556D1367D4E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581F7B17-E770-2517-AFC9-D887CBC61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410564E-A338-42D3-9B91-F0436CDAF2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45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60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57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477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04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395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917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dirty="0"/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018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2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79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89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TimesNewRomanPS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59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35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779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039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C8A95D06-81C4-5F06-3041-95DE54CD82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2E3A9D50-5B54-1BDF-A6F1-CE5EF5337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58372" name="Slide Number Placeholder 3">
            <a:extLst>
              <a:ext uri="{FF2B5EF4-FFF2-40B4-BE49-F238E27FC236}">
                <a16:creationId xmlns:a16="http://schemas.microsoft.com/office/drawing/2014/main" id="{DF2A8AE2-2509-C459-CD87-C9A09C96D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249FA9-5945-4D07-8DC7-A697F7D7D8B0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8017B052-8DEC-97C2-1888-8E5F44F1C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C0BBDBB3-92FF-BA7A-B9F7-5C96BC87B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A679014C-AEFF-1137-9196-422EF14E65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74FFA1-4499-4EFD-AF5B-C6CA908EDE51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03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27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962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latin typeface="TimesNewRomanPSMT"/>
            </a:endParaRP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80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11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0564E-A338-42D3-9B91-F0436CDAF24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57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>
            <a:extLst>
              <a:ext uri="{FF2B5EF4-FFF2-40B4-BE49-F238E27FC236}">
                <a16:creationId xmlns:a16="http://schemas.microsoft.com/office/drawing/2014/main" id="{39E78950-2B51-AD98-269D-9B9617A648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840904FC-E8BE-2F2A-7261-E7B00D065F03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" name="Oval 9">
              <a:extLst>
                <a:ext uri="{FF2B5EF4-FFF2-40B4-BE49-F238E27FC236}">
                  <a16:creationId xmlns:a16="http://schemas.microsoft.com/office/drawing/2014/main" id="{7BD0CACE-22B7-18B2-8752-9DD5B1A8F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FBC43FD3-77FC-1B90-D3FD-5A80C7D2E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5D2D0D14-0F62-810C-5053-7CC793667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1F85E136-F75F-6506-453D-8134EE1A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C4C386F2-5006-E04F-BACE-6FEFDC7D8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9" name="Oval 14">
              <a:extLst>
                <a:ext uri="{FF2B5EF4-FFF2-40B4-BE49-F238E27FC236}">
                  <a16:creationId xmlns:a16="http://schemas.microsoft.com/office/drawing/2014/main" id="{2AC9CB33-9C90-FFD5-9F2A-C33F3016C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15">
              <a:extLst>
                <a:ext uri="{FF2B5EF4-FFF2-40B4-BE49-F238E27FC236}">
                  <a16:creationId xmlns:a16="http://schemas.microsoft.com/office/drawing/2014/main" id="{A459B9C9-BE82-23CD-53E5-14F7E395F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A6EB4EC7-DDCD-7334-6D39-39856B8D9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2" name="Oval 17">
              <a:extLst>
                <a:ext uri="{FF2B5EF4-FFF2-40B4-BE49-F238E27FC236}">
                  <a16:creationId xmlns:a16="http://schemas.microsoft.com/office/drawing/2014/main" id="{5380185C-71D1-DB01-AC67-9F1CE21B4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Oval 18">
              <a:extLst>
                <a:ext uri="{FF2B5EF4-FFF2-40B4-BE49-F238E27FC236}">
                  <a16:creationId xmlns:a16="http://schemas.microsoft.com/office/drawing/2014/main" id="{2628D012-C17D-83D7-D5F9-762D383F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4" name="Oval 19">
              <a:extLst>
                <a:ext uri="{FF2B5EF4-FFF2-40B4-BE49-F238E27FC236}">
                  <a16:creationId xmlns:a16="http://schemas.microsoft.com/office/drawing/2014/main" id="{B13320DF-EEC9-BD2E-DFF2-74E87D3A2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5" name="Oval 20">
              <a:extLst>
                <a:ext uri="{FF2B5EF4-FFF2-40B4-BE49-F238E27FC236}">
                  <a16:creationId xmlns:a16="http://schemas.microsoft.com/office/drawing/2014/main" id="{71B1E18A-7879-CC4E-4824-E8C9220D0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4B43BBB1-BA27-72A5-5279-CCC2F1241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7" name="Oval 22">
              <a:extLst>
                <a:ext uri="{FF2B5EF4-FFF2-40B4-BE49-F238E27FC236}">
                  <a16:creationId xmlns:a16="http://schemas.microsoft.com/office/drawing/2014/main" id="{B7C8DDFE-E8BC-AEF1-1A29-C5DD81D60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8" name="Oval 23">
              <a:extLst>
                <a:ext uri="{FF2B5EF4-FFF2-40B4-BE49-F238E27FC236}">
                  <a16:creationId xmlns:a16="http://schemas.microsoft.com/office/drawing/2014/main" id="{2B80394A-7587-7990-8D67-1B08AB245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60FC2D29-D309-CB57-0D6A-FB384FDA3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0" name="Oval 25">
              <a:extLst>
                <a:ext uri="{FF2B5EF4-FFF2-40B4-BE49-F238E27FC236}">
                  <a16:creationId xmlns:a16="http://schemas.microsoft.com/office/drawing/2014/main" id="{2522F77C-197C-D534-F1E9-AC7778FF7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1" name="Oval 26">
              <a:extLst>
                <a:ext uri="{FF2B5EF4-FFF2-40B4-BE49-F238E27FC236}">
                  <a16:creationId xmlns:a16="http://schemas.microsoft.com/office/drawing/2014/main" id="{60C558E0-713C-8AB6-C8AB-F0965A92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2" name="Oval 27">
              <a:extLst>
                <a:ext uri="{FF2B5EF4-FFF2-40B4-BE49-F238E27FC236}">
                  <a16:creationId xmlns:a16="http://schemas.microsoft.com/office/drawing/2014/main" id="{045A78B9-2ABF-8DB0-6956-D33A41EB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3" name="Oval 28">
              <a:extLst>
                <a:ext uri="{FF2B5EF4-FFF2-40B4-BE49-F238E27FC236}">
                  <a16:creationId xmlns:a16="http://schemas.microsoft.com/office/drawing/2014/main" id="{C43458E5-1F98-48EE-C7AD-EF8000939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6444FD3D-2663-48D0-9D35-2F6DD298E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5" name="Oval 30">
              <a:extLst>
                <a:ext uri="{FF2B5EF4-FFF2-40B4-BE49-F238E27FC236}">
                  <a16:creationId xmlns:a16="http://schemas.microsoft.com/office/drawing/2014/main" id="{D168427F-37D2-3969-23A3-A291425BB7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DA1F4547-A3AD-4942-2BBC-DB61F30F7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327A0576-5FF6-0CFA-EAD1-E0B74B45B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8" name="Oval 33">
              <a:extLst>
                <a:ext uri="{FF2B5EF4-FFF2-40B4-BE49-F238E27FC236}">
                  <a16:creationId xmlns:a16="http://schemas.microsoft.com/office/drawing/2014/main" id="{E9DEEC2A-0355-7668-3ECD-2B256FF10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29" name="Oval 34">
              <a:extLst>
                <a:ext uri="{FF2B5EF4-FFF2-40B4-BE49-F238E27FC236}">
                  <a16:creationId xmlns:a16="http://schemas.microsoft.com/office/drawing/2014/main" id="{70C8F4EB-FD3F-E101-D556-E64B509ED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0" name="Oval 35">
              <a:extLst>
                <a:ext uri="{FF2B5EF4-FFF2-40B4-BE49-F238E27FC236}">
                  <a16:creationId xmlns:a16="http://schemas.microsoft.com/office/drawing/2014/main" id="{A72EC0B9-859D-7CF4-0EA7-4C34447D1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78CF3CA0-9894-15B2-4C22-FDB4A1E2D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2" name="Oval 37">
              <a:extLst>
                <a:ext uri="{FF2B5EF4-FFF2-40B4-BE49-F238E27FC236}">
                  <a16:creationId xmlns:a16="http://schemas.microsoft.com/office/drawing/2014/main" id="{82EFCAC0-6B79-C78D-7F3F-BD424D7E4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3" name="Oval 38">
              <a:extLst>
                <a:ext uri="{FF2B5EF4-FFF2-40B4-BE49-F238E27FC236}">
                  <a16:creationId xmlns:a16="http://schemas.microsoft.com/office/drawing/2014/main" id="{293D7AD1-BB61-F113-09DF-BC66B0413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34" name="Oval 39">
              <a:extLst>
                <a:ext uri="{FF2B5EF4-FFF2-40B4-BE49-F238E27FC236}">
                  <a16:creationId xmlns:a16="http://schemas.microsoft.com/office/drawing/2014/main" id="{F5FCCC98-BA48-7773-9B81-E3C55521B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35" name="Line 40">
            <a:extLst>
              <a:ext uri="{FF2B5EF4-FFF2-40B4-BE49-F238E27FC236}">
                <a16:creationId xmlns:a16="http://schemas.microsoft.com/office/drawing/2014/main" id="{04293454-B166-8558-0DA5-7DA6E8870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6FA1925A-40D3-8C86-3352-AFF6EB7E3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50410A71-1DAE-321A-D502-0F04ADC8D3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8" name="Rectangle 7">
            <a:extLst>
              <a:ext uri="{FF2B5EF4-FFF2-40B4-BE49-F238E27FC236}">
                <a16:creationId xmlns:a16="http://schemas.microsoft.com/office/drawing/2014/main" id="{1716C17E-C6F8-CF95-2D7B-DE6796AF2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DF6A4-78BD-4EBB-868E-7C1BB8B7218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18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4367E3-3023-5717-DCC0-FE6DD7F33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32CEE8-6AC9-1857-9449-3D176C77E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FA2B7BF-CC3A-E7A2-97D5-77C2A157A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C6FC0-8842-4F55-9B3A-D422B7DB28D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06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CB1BBF-ED27-0BAF-2638-6AA8B05F62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838499E-9645-643C-2420-8E6B71FCE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319F5A-253A-2DFA-DAB4-CD9BDA6E3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BEBF8-C7A8-487A-B2C8-9717BE5B3A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12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BB3D85-493C-58B0-7C67-61307C8B38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654B5A-75A5-750A-880A-1C9008BBF2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E6F17B9-7B50-D039-676E-2866437ACE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C80F-9C4C-41EC-A5B8-D24863A2BAA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90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2F533-18CD-B8C1-8108-8C69E2B1DA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8CD0B-6C9C-4092-CDA3-D08F6B7264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19129-53F4-201A-2AD5-689C141ACF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6E786D-F20C-41FD-9755-81F285BE5B7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00866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A0872B-2422-ED04-F501-EA28F027A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0B9736-A864-8AA8-DF48-9974825DC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AE8B87-7788-77DD-5973-B33ED33AE4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5BFDD-150E-4E52-9987-D9B17B15376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3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F6FCC8-6743-351C-6AAC-617343A38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6EBD47-83BD-B2E0-B975-BF6A4B8024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491081C-AF45-1AB6-5A45-2709FE12C8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FDEDB3-D309-42B5-A0CB-CF9FAB26DD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401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BAACF-8F40-C2B7-F39B-353B8602E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662A5F-E0BF-3A52-6077-BF19B7A01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6D9B1B6-D774-1FF5-7563-2FFB6D8827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D8FB5-E99D-44A6-BEAA-28EE379BA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21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A07E7D-04C8-08BC-C89B-030CC6807F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AE4DA6F-A330-0AA9-1E49-84EC7437A9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DC2FBC51-135B-0CA3-1EF9-9EDC3587F8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70AE3-7949-42D7-81E3-FA45E03AC7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8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61E081-BC0A-77E2-0C46-71AA4A567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BCCC14A-98D2-AB33-28CC-4FC429A0E4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C12FC85-CA07-E9F8-9689-C2AAC9D8D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E79DA-EFDE-4194-9AC8-16D553EAC6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682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253F3A7-A088-7BF6-64AD-DC013634B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799A95-2502-3F86-0BDC-9E2F64157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E33CFAD-A1AF-3476-C63B-AA4DC183E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F6D41-249A-4EEE-B81B-CB76E573DF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99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79D315-615A-7E9C-4E51-69B5DA6BCA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B7E9F7-CACF-404C-0309-CE2AFAFDD9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8EA7E01-1B4B-47FE-65FE-8CAFA52B52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C483D-85DC-47D8-AE92-8146F7806C7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05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40697F-0450-D5DF-CCFC-B1D47C353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F0C482-00E7-236C-C316-008DB2581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6332AD-57B2-0D14-47B7-BF3E04A5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B6392-F149-45C9-A02C-9047D498505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72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7010E2B2-F2D3-B688-B84C-6B05B5D19B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581A4B-7A3D-C969-7290-470C07683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A8AA459-BE26-C712-C691-69E30E23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10AD67D4-DA34-AF12-741A-3A3CBBD75E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652A0214-F8B3-8124-EC85-A01786280B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10AFFFBF-2894-D94B-01A1-0513719FA2F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16E786D-F20C-41FD-9755-81F285BE5B7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9A703F7B-7E2A-6DE5-E870-72DE3BBE91E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F603F44D-56B7-C7A0-B45B-65EB02D89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759C7B07-52E9-08F0-1D11-EC8987EC4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C584F149-D8EB-7CA0-B03B-D451565ED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F903D75B-1298-EFAA-FF7E-F4E9A85B7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9020C78C-80CB-3BD5-6868-0736C821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0E4493E3-2A27-67FE-872A-22F14C3D4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2353D8E2-DE9F-128D-6AD8-C4D038599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499B3E4B-2686-1B7F-127F-225743434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25CF779D-268D-44F5-8EF1-283389553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576465FE-4B99-5D31-F072-BA0D3013B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B0187419-7494-ED3C-A1DB-31AE27B8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0F2C3ED5-8EE1-1500-2731-EC2BE6208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40D439E8-13B6-E2E6-819D-FC39FA746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B93D0C63-A143-7019-778C-FD778176A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EF156372-EE9B-04CF-5B09-64F2A8BF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C91704E7-9459-2A6C-7B81-D60651298F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DBFF5F49-AD30-5281-0E28-BEC24B0E3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D5E50C87-070A-CF7A-72EA-EAB7582A06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FE2696AF-1896-4DAD-2ED1-A35B2CBA4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58C4F548-4AFD-B55C-BA1F-94CEBC25C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A7A0B319-308F-B9ED-D9B4-878FD6624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94AD47BB-6E32-C024-F51B-49871D21A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B3525EE7-4058-6FE9-3AE1-E4D1BDE59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534CE737-6508-33E4-DE77-C8104B4F3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707D57AF-0FAC-C11D-6447-D6645DC0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038D5484-57B6-A05A-C53C-5057CEB36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6C02943D-2821-B571-5968-0410CE9A2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DD52723E-41D0-E2F0-D483-79F0368FB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6E55144D-9628-0DB0-75A2-78E984470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3A58081C-BFAE-D2E0-BF58-80F289B66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172D6467-3D47-2131-522C-C82807BA7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1708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91A9742F-1A1F-4EB3-90C4-663B5EA013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 dirty="0"/>
              <a:t>Praising Children and Their Behavior</a:t>
            </a:r>
          </a:p>
        </p:txBody>
      </p:sp>
      <p:pic>
        <p:nvPicPr>
          <p:cNvPr id="103429" name="Picture 5">
            <a:extLst>
              <a:ext uri="{FF2B5EF4-FFF2-40B4-BE49-F238E27FC236}">
                <a16:creationId xmlns:a16="http://schemas.microsoft.com/office/drawing/2014/main" id="{2D0EF392-A7F9-A6A2-A4E9-D3301BFAA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19775"/>
            <a:ext cx="10191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6">
            <a:extLst>
              <a:ext uri="{FF2B5EF4-FFF2-40B4-BE49-F238E27FC236}">
                <a16:creationId xmlns:a16="http://schemas.microsoft.com/office/drawing/2014/main" id="{7922B22A-1E12-C89A-4F80-72150D343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248400"/>
            <a:ext cx="2895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latin typeface="Comic Sans MS" panose="030F0702030302020204" pitchFamily="66" charset="0"/>
              </a:rPr>
              <a:t>Family Development Resources, Inc.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C63044C-77D4-1930-0509-A231C1E4E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9278"/>
            <a:ext cx="1212130" cy="121213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9AAA18-517E-D0D0-FD19-796D0C7D4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832974"/>
            <a:ext cx="2209800" cy="954852"/>
          </a:xfrm>
          <a:prstGeom prst="rect">
            <a:avLst/>
          </a:prstGeom>
        </p:spPr>
      </p:pic>
      <p:pic>
        <p:nvPicPr>
          <p:cNvPr id="1026" name="Picture 2" descr="Important Things Your Children Need For Healthy Growth and Happy Life">
            <a:extLst>
              <a:ext uri="{FF2B5EF4-FFF2-40B4-BE49-F238E27FC236}">
                <a16:creationId xmlns:a16="http://schemas.microsoft.com/office/drawing/2014/main" id="{FA8F13CD-927A-1C06-1914-A35498B90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812" y="2937668"/>
            <a:ext cx="3935348" cy="262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5F616FE4-CB15-04C4-45C8-60B776868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Praise Incorrectly</a:t>
            </a:r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51DB5A64-02BA-1C00-08DB-B2CC1876D7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Many parents unknowingly use praise incorrectly by using Praise for Being and Praise for Doing together. Such statements are: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“What a nice job cleaning your room. You really are a good girl.”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“Daddy really loves you for cooperating with me.”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CA19934-3F82-BB84-9618-279CCC85F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Using Praise Incorrectly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5A17E132-8B5F-0790-9F5E-6F7C46002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/>
              <a:t>Such statements tell children you only love or appreciate them when they do something that pleases you. It’s known as “conditional love,” or love that must be earned.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Children quickly begin to resent such love because they know if they don’t “do the right thing,” their parents will not love them.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95761D6F-4DCA-8ED8-D247-D09DA5DEE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Promoting Self-Praise in Children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584CD6AE-F9D9-6E3B-DCBA-FB5DF461AF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/>
              <a:t>Self-praise is a way children learn the habit of praising themselves and boosting their self-image.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To help a child learn self-praise, parents need to describe how good the act must have made the child feel. For example:</a:t>
            </a:r>
          </a:p>
          <a:p>
            <a:r>
              <a:rPr lang="en-US" altLang="en-US" sz="2600" dirty="0"/>
              <a:t>“Tracy, I bet you feel really proud of the nice job you did in cleaning your room.”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64AE1EA2-E9DC-E7BB-1EB6-7F96AFFAC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Promoting Self-Praise in Children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37444AF8-13B8-2F31-7AAC-4C1228770D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7713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By promoting self-praise, children learn to be their own best friend and develop self-confidence. 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To encourage children to use self-praise, parents should model the behavior for them.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23BEA57B-2D14-6AE1-7797-F4D40BD0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FC61-976E-483F-8018-DF6B1B7B97D9}" type="slidenum">
              <a:rPr lang="en-US" altLang="en-US"/>
              <a:pPr/>
              <a:t>13</a:t>
            </a:fld>
            <a:endParaRPr lang="en-US" altLang="en-US"/>
          </a:p>
        </p:txBody>
      </p:sp>
      <p:pic>
        <p:nvPicPr>
          <p:cNvPr id="2050" name="Picture 2" descr="Building Blocks for Healthy Self Esteem in Kids - HealthyChildren.org">
            <a:extLst>
              <a:ext uri="{FF2B5EF4-FFF2-40B4-BE49-F238E27FC236}">
                <a16:creationId xmlns:a16="http://schemas.microsoft.com/office/drawing/2014/main" id="{D5B506D4-2755-4523-C0E8-DA9C87987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762500"/>
            <a:ext cx="44577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B8C5AF6-4F09-C220-C673-E1D15888B3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Being Conceited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D2FAD852-EF30-1164-AB55-DCBD5BFC74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Some parents worry about their children becoming conceited because they received praise for the people they are or the things they do. Conceit is different from self-worth.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When children feel conceited, they are usually sending the message that, “I’m better than you.” 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6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Contrary to popular belief, it’s children who don’t have a positive self-image that wind up feeling conceited.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3C48711-7CA9-91CD-E225-D3B6C9870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altLang="en-US" dirty="0"/>
              <a:t>How to Use Praise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9B4FC2D-7242-2400-03EF-7C1A6CC324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b="1" dirty="0">
                <a:solidFill>
                  <a:srgbClr val="92D050"/>
                </a:solidFill>
              </a:rPr>
              <a:t>STEP 1</a:t>
            </a:r>
          </a:p>
          <a:p>
            <a:pPr marL="0" indent="0">
              <a:buNone/>
            </a:pPr>
            <a:r>
              <a:rPr lang="en-US" altLang="en-US" sz="2600" b="1" dirty="0"/>
              <a:t>Focus your attention on the child and the situation</a:t>
            </a:r>
            <a:r>
              <a:rPr lang="en-US" altLang="en-US" sz="2600" dirty="0"/>
              <a:t>-praise deserves your undivided attention.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92D050"/>
                </a:solidFill>
              </a:rPr>
              <a:t>STEP 2</a:t>
            </a:r>
          </a:p>
          <a:p>
            <a:pPr marL="0" indent="0">
              <a:buNone/>
            </a:pPr>
            <a:r>
              <a:rPr lang="en-US" altLang="en-US" sz="2600" b="1" dirty="0"/>
              <a:t>Move close to the child - </a:t>
            </a:r>
            <a:r>
              <a:rPr lang="en-US" altLang="en-US" sz="2600" dirty="0"/>
              <a:t>praise feels good when given by someone close to you.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92D050"/>
                </a:solidFill>
              </a:rPr>
              <a:t>STEP 3</a:t>
            </a: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/>
              <a:t>Make eye-contact with the child on the child’s level. </a:t>
            </a:r>
            <a:r>
              <a:rPr lang="en-US" altLang="en-US" sz="2600" dirty="0"/>
              <a:t>For example, you must bend down to be at eye level with young children.</a:t>
            </a:r>
            <a:endParaRPr lang="en-US" altLang="en-US" sz="2600" b="1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A3C48711-7CA9-91CD-E225-D3B6C9870F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altLang="en-US" dirty="0"/>
              <a:t>How to Use Praise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9B4FC2D-7242-2400-03EF-7C1A6CC3243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55738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b="1" dirty="0">
                <a:solidFill>
                  <a:srgbClr val="92D050"/>
                </a:solidFill>
              </a:rPr>
              <a:t>STEP 4</a:t>
            </a:r>
          </a:p>
          <a:p>
            <a:pPr marL="0" indent="0">
              <a:buNone/>
            </a:pPr>
            <a:r>
              <a:rPr lang="en-US" altLang="en-US" sz="2600" b="1" dirty="0"/>
              <a:t>Gently touch the child</a:t>
            </a:r>
            <a:r>
              <a:rPr lang="en-US" altLang="en-US" sz="2600" dirty="0"/>
              <a:t>- touch is a positive form of communication. </a:t>
            </a:r>
            <a:r>
              <a:rPr lang="en-US" altLang="en-US" sz="2600" b="1" dirty="0"/>
              <a:t>Smile or look pleasant</a:t>
            </a:r>
            <a:r>
              <a:rPr lang="en-US" altLang="en-US" sz="2600" dirty="0"/>
              <a:t>-everyone likes to see a happy face.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92D050"/>
                </a:solidFill>
              </a:rPr>
              <a:t>STEP 5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Praise your child</a:t>
            </a:r>
            <a:r>
              <a:rPr lang="en-US" altLang="en-US" sz="2600" dirty="0"/>
              <a:t>- for Being or for Doing.</a:t>
            </a:r>
            <a:endParaRPr lang="en-US" altLang="en-US" sz="2600" b="1" dirty="0"/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>
                <a:solidFill>
                  <a:srgbClr val="92D050"/>
                </a:solidFill>
              </a:rPr>
              <a:t>STEP 6</a:t>
            </a:r>
            <a:endParaRPr lang="en-US" altLang="en-US" sz="26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600" b="1" dirty="0"/>
              <a:t>Offer a hug</a:t>
            </a:r>
            <a:r>
              <a:rPr lang="en-US" altLang="en-US" sz="2600" dirty="0"/>
              <a:t>-to “seal” the nice words.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75059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3F01C-7855-B8EC-71C4-0D1B5615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7C80F-9C4C-41EC-A5B8-D24863A2BAA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2050" name="Picture 2" descr="Category: Anxiety - SUNRISE ELEMENTARY SCHOOL">
            <a:extLst>
              <a:ext uri="{FF2B5EF4-FFF2-40B4-BE49-F238E27FC236}">
                <a16:creationId xmlns:a16="http://schemas.microsoft.com/office/drawing/2014/main" id="{46AFF7CC-8D78-FE39-65A7-6CCD7CE1A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39" y="152400"/>
            <a:ext cx="925687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197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6A2BCB50-A23E-072D-7CFA-8782BD000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Accepting Praise As An Adult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2BA696A-C40E-D8EA-B58F-D895C99551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/>
              <a:t>Praise is fuel for our positive self-worth.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Self-worth is the value we have for our self:  our ideas, accomplishments, successes, as well as our appearance, personality and character.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When others praise any of these qualities, they are doing us a big favor-they are recognizing us in a positive way.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1BA0247-8528-4063-2B30-EADF8C9D59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Accepting Praise Important?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346CEB1C-4F47-B5D3-D99F-D364749D7C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76400"/>
            <a:ext cx="8153400" cy="4114800"/>
          </a:xfrm>
        </p:spPr>
        <p:txBody>
          <a:bodyPr/>
          <a:lstStyle/>
          <a:p>
            <a:r>
              <a:rPr lang="en-US" altLang="en-US" sz="2600" dirty="0"/>
              <a:t>It sends a message to others that we are worthy of their recognition and deserving of it. </a:t>
            </a:r>
          </a:p>
          <a:p>
            <a:r>
              <a:rPr lang="en-US" altLang="en-US" sz="2600" dirty="0"/>
              <a:t>When we accept a compliment, we are building our positive self-worth. Parents with a positive sense of self-worth can help build the positive sense of self-worth in children.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As models, parents show their children that accepting praise is the right thing to do.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Everyone needs recognition. Accepting praise is a positive form of recognition. 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When we accept a compliment, we're more likely to send one.</a:t>
            </a:r>
          </a:p>
          <a:p>
            <a:pPr marL="0" indent="0"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9343097-EE8C-9B30-193A-CB58FD4C6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Praise?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C4BED45B-62B4-52DE-0312-AA2010F294D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351712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Praise can be a compliment, gesture, facial expression, or form of gentle touch like hugs or high fives that promote feelings of self pride, worth and accomplishment in others. </a:t>
            </a:r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9698B006-D586-2360-1D4F-B3962126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16A2B-E969-477E-9963-251D212F8AE1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1026" name="Picture 2" descr="Praise &amp; encouragement for child behaviour | Raising Children Network">
            <a:extLst>
              <a:ext uri="{FF2B5EF4-FFF2-40B4-BE49-F238E27FC236}">
                <a16:creationId xmlns:a16="http://schemas.microsoft.com/office/drawing/2014/main" id="{52F1DEB8-A67F-FF99-842F-CADC8FB9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63021"/>
            <a:ext cx="5105400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A08C359D-1DE8-5935-3795-E31F63AA9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Rejecting A Gift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80D84233-16B6-2B71-641B-03294CD14AA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600200"/>
            <a:ext cx="8153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For a lot of adults, they’ve simply forgotten how to say thank you when they receive a gift of recognition. </a:t>
            </a:r>
          </a:p>
          <a:p>
            <a:pPr marL="0" indent="0">
              <a:buNone/>
            </a:pPr>
            <a:endParaRPr lang="en-US" altLang="en-US" sz="2600" dirty="0"/>
          </a:p>
          <a:p>
            <a:r>
              <a:rPr lang="en-US" altLang="en-US" sz="2600" dirty="0"/>
              <a:t>Here are examples of how not to receive a compliment:</a:t>
            </a:r>
          </a:p>
          <a:p>
            <a:pPr lvl="1"/>
            <a:r>
              <a:rPr lang="en-US" altLang="en-US" dirty="0"/>
              <a:t>Compliment:  “You look nice today.”</a:t>
            </a:r>
          </a:p>
          <a:p>
            <a:pPr lvl="1"/>
            <a:r>
              <a:rPr lang="en-US" altLang="en-US" dirty="0"/>
              <a:t>Response:  “Well, I feel miserable.”</a:t>
            </a:r>
          </a:p>
          <a:p>
            <a:pPr lvl="1"/>
            <a:r>
              <a:rPr lang="en-US" altLang="en-US" dirty="0"/>
              <a:t>Compliment:  “Nice report, John.”</a:t>
            </a:r>
          </a:p>
          <a:p>
            <a:pPr lvl="1"/>
            <a:r>
              <a:rPr lang="en-US" altLang="en-US" dirty="0"/>
              <a:t>Response:  “Well, if I had more time, I could’ve done better.”</a:t>
            </a:r>
          </a:p>
          <a:p>
            <a:pPr marL="0" indent="0">
              <a:buNone/>
            </a:pPr>
            <a:endParaRPr lang="en-US" altLang="en-US" sz="28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503FFFDE-F260-06FF-A882-DA42413472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Rejecting A Gift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67449C0-4925-917E-A937-B90E7D1FF5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600" dirty="0"/>
              <a:t>Clearly we would not respond in the same way if someone were trying to give us a raise.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Compliment:  “You have been working very hard. Here is fifty dollars. Have dinner on me.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Response: “No, I don’t deserve it. I’m not that good. In fact, you probably need to decrease my salary.”	</a:t>
            </a:r>
          </a:p>
          <a:p>
            <a:pPr marL="0" indent="0">
              <a:buNone/>
            </a:pPr>
            <a:r>
              <a:rPr lang="en-US" altLang="en-US" sz="2600" dirty="0"/>
              <a:t>What happens to others who offer us a fifty-dollar compliment and we reject it?</a:t>
            </a:r>
          </a:p>
          <a:p>
            <a:r>
              <a:rPr lang="en-US" altLang="en-US" sz="2600" dirty="0"/>
              <a:t>You will quit getting any compliments at all. </a:t>
            </a:r>
          </a:p>
          <a:p>
            <a:r>
              <a:rPr lang="en-US" altLang="en-US" sz="2600" dirty="0"/>
              <a:t>When that happens, the fuel supply to your self-worth will be drastically cut short. 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20C898C7-8EE6-80B7-89DD-E300C3F56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Accept A Compliment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D0DAFB20-ECCB-593F-646D-B0DB6F9DE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Look pleasant.</a:t>
            </a:r>
            <a:r>
              <a:rPr lang="en-US" altLang="en-US" sz="2600" dirty="0"/>
              <a:t> Let the person sending the compliment see you enjoy being recognized.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Say, “thank you.”  </a:t>
            </a:r>
            <a:r>
              <a:rPr lang="en-US" altLang="en-US" sz="2600" dirty="0"/>
              <a:t>Do not reject or send the compliment back (“Well, you look nice/work hard too.”)  Be gracious and accept your gift.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b="1" dirty="0"/>
          </a:p>
          <a:p>
            <a:pPr>
              <a:lnSpc>
                <a:spcPct val="90000"/>
              </a:lnSpc>
            </a:pPr>
            <a:r>
              <a:rPr lang="en-US" altLang="en-US" sz="2600" b="1" dirty="0"/>
              <a:t>Use gentle touch. </a:t>
            </a:r>
            <a:r>
              <a:rPr lang="en-US" altLang="en-US" sz="2600" dirty="0"/>
              <a:t>A touch on the arm or a handshake conveys your true appreciation.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1A52CE9-503D-4A42-DE81-58E12F09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85B2A-E2BB-401D-8B50-7991FE7E428E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A91CE-B25A-8ACC-77D1-FA3F1F22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Accept A Compliment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390143-2375-DD93-50DF-7B1127C89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57400"/>
            <a:ext cx="6887536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54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4FDC44-0C54-BEAA-1872-35A9EF6C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5BFDD-150E-4E52-9987-D9B17B15376A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F777B-5D06-A43A-ECA8-CE817E8B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119746"/>
            <a:ext cx="9144000" cy="43572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3420CD1-DEA7-6F3D-16B9-A19F5FF0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52400"/>
            <a:ext cx="7543800" cy="1295400"/>
          </a:xfrm>
        </p:spPr>
        <p:txBody>
          <a:bodyPr/>
          <a:lstStyle/>
          <a:p>
            <a:r>
              <a:rPr lang="en-US" altLang="en-US" dirty="0"/>
              <a:t>Why we Praise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43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9" descr="A picture containing dark&#10;&#10;Description automatically generated">
            <a:extLst>
              <a:ext uri="{FF2B5EF4-FFF2-40B4-BE49-F238E27FC236}">
                <a16:creationId xmlns:a16="http://schemas.microsoft.com/office/drawing/2014/main" id="{CB47A0C2-8936-F922-DC48-D0B54CC6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33363"/>
            <a:ext cx="105156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 descr="Happy National Thank You Day! - Inventionland">
            <a:extLst>
              <a:ext uri="{FF2B5EF4-FFF2-40B4-BE49-F238E27FC236}">
                <a16:creationId xmlns:a16="http://schemas.microsoft.com/office/drawing/2014/main" id="{7BE58B7F-F5CC-8C1C-234C-BD1818A7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20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 descr="Logo&#10;&#10;Description automatically generated">
            <a:extLst>
              <a:ext uri="{FF2B5EF4-FFF2-40B4-BE49-F238E27FC236}">
                <a16:creationId xmlns:a16="http://schemas.microsoft.com/office/drawing/2014/main" id="{3BF1317B-FABA-536A-7F84-59073C3F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3048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D0AC70F6-1451-DFF7-2C33-0B5EFEE7A5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Praising Children Important?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D90BE2A-B524-023B-1D82-2F0859845A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722576"/>
            <a:ext cx="3962400" cy="4411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Children who are praised develop a personal sense of self-worth.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Research shows that children with positive self-worth get better grades, don't get discouraged easily, and generally live more productive lives.</a:t>
            </a:r>
          </a:p>
          <a:p>
            <a:pPr marL="0" indent="0">
              <a:buNone/>
            </a:pPr>
            <a:endParaRPr lang="en-US" altLang="en-US" sz="24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7743425-6AB2-5299-5FA0-595288594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9567" y="1722576"/>
            <a:ext cx="4038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600" dirty="0"/>
              <a:t>Praise is like fuel that powers the self-esteem of children. 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Children who sincerely believe they have worth treat themselves and others in positive ways.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0C11C4-A442-9543-C5AF-BC3C5047948E}"/>
              </a:ext>
            </a:extLst>
          </p:cNvPr>
          <p:cNvCxnSpPr/>
          <p:nvPr/>
        </p:nvCxnSpPr>
        <p:spPr>
          <a:xfrm>
            <a:off x="4419600" y="1812925"/>
            <a:ext cx="0" cy="42243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038FA15-5CED-099E-2FD6-4C2E0418A42B}"/>
              </a:ext>
            </a:extLst>
          </p:cNvPr>
          <p:cNvCxnSpPr>
            <a:cxnSpLocks/>
          </p:cNvCxnSpPr>
          <p:nvPr/>
        </p:nvCxnSpPr>
        <p:spPr>
          <a:xfrm>
            <a:off x="2552700" y="3657600"/>
            <a:ext cx="373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9EC48458-88FB-8099-2F8B-C851EC414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Roadblocks to Using Praise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638C1643-9CF1-1D59-3A9E-8535FA210B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600" dirty="0"/>
              <a:t>There is a popular myth that if children are praised they will become conceited or believe that they are better than others.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dirty="0"/>
              <a:t>The fact is, children who are praised develop a strong sense of self and do not need to put themselves above others to feel good about themselves. They already do.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3074" name="Picture 2" descr="Teenage Years with T1D - JDRF">
            <a:extLst>
              <a:ext uri="{FF2B5EF4-FFF2-40B4-BE49-F238E27FC236}">
                <a16:creationId xmlns:a16="http://schemas.microsoft.com/office/drawing/2014/main" id="{107B2ED1-F762-22A8-0E81-EEEA949F8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2" y="4724465"/>
            <a:ext cx="3733800" cy="209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85AF0F0D-E7CD-AF38-372C-74423D23A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Roadblocks to Using Praise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6BB77505-9A06-E4CA-D5EA-9844C2075C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17713"/>
            <a:ext cx="7924800" cy="4114800"/>
          </a:xfrm>
        </p:spPr>
        <p:txBody>
          <a:bodyPr/>
          <a:lstStyle/>
          <a:p>
            <a:r>
              <a:rPr lang="en-US" altLang="en-US" sz="2600" dirty="0"/>
              <a:t>Some parents just expect their children to do what they’re told to do without having to praise them. </a:t>
            </a:r>
          </a:p>
          <a:p>
            <a:r>
              <a:rPr lang="en-US" altLang="en-US" sz="2600" dirty="0"/>
              <a:t>Many adults have not had the experience of receiving praise as children, so it makes it hard for them to practice the skill as parents. </a:t>
            </a:r>
          </a:p>
          <a:p>
            <a:r>
              <a:rPr lang="en-US" altLang="en-US" sz="2600" dirty="0"/>
              <a:t>Adults who have difficulty accepting compliments from others may feel very uncomfortable in giving praise to their children. 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190525F3-10BC-7329-0C8D-C60084EE5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Praise for Being and</a:t>
            </a:r>
            <a:br>
              <a:rPr lang="en-US" altLang="en-US" dirty="0"/>
            </a:br>
            <a:r>
              <a:rPr lang="en-US" altLang="en-US" dirty="0"/>
              <a:t>Praise for Doing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A5A68AB-15F9-4A08-51E6-DBAEBC69A0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1487" y="2065338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b="1" dirty="0"/>
              <a:t>Praise for Being </a:t>
            </a:r>
            <a:r>
              <a:rPr lang="en-US" altLang="en-US" sz="2600" dirty="0"/>
              <a:t>is the highest form of praise anyone can receive. It tells children that they have value and worth. </a:t>
            </a:r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r>
              <a:rPr lang="en-US" altLang="en-US" sz="2600" b="1" dirty="0"/>
              <a:t>Praise for Being lets children know you value them for who they are. </a:t>
            </a:r>
            <a:r>
              <a:rPr lang="en-US" altLang="en-US" sz="2600" dirty="0"/>
              <a:t>It is unconditional and given freely at any time.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FB633FE6-5150-A141-FED6-397D159E2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Praise for Being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A502B2D-87F5-7960-624F-758679E07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93825"/>
            <a:ext cx="8229600" cy="44116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When you praise children for Being, they don’t have to do anything to earn it. Praise for Being is a powerful parenting practice for building a positive sense of self-worth in children.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Some Praise for Being statements are: </a:t>
            </a:r>
          </a:p>
          <a:p>
            <a:r>
              <a:rPr lang="en-US" altLang="en-US" sz="2400" dirty="0"/>
              <a:t>“I really love you.”</a:t>
            </a:r>
          </a:p>
          <a:p>
            <a:r>
              <a:rPr lang="en-US" altLang="en-US" sz="2400" dirty="0"/>
              <a:t>“You’re a beautiful person.”</a:t>
            </a:r>
          </a:p>
          <a:p>
            <a:r>
              <a:rPr lang="en-US" altLang="en-US" sz="2400" dirty="0"/>
              <a:t>“What a special child you are.”</a:t>
            </a:r>
          </a:p>
          <a:p>
            <a:r>
              <a:rPr lang="en-US" altLang="en-US" sz="2400" dirty="0"/>
              <a:t>“I am so happy you are my son.”</a:t>
            </a:r>
          </a:p>
          <a:p>
            <a:r>
              <a:rPr lang="en-US" altLang="en-US" sz="2400" dirty="0"/>
              <a:t>“You’re a wonderful daughter.”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BB9912EB-709E-2DEA-7F8C-0F43199052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Praise for Doing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98ACAEF9-5B81-C0AB-B99F-0774D178DA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b="1" dirty="0"/>
              <a:t>Praise for Doing </a:t>
            </a:r>
            <a:r>
              <a:rPr lang="en-US" altLang="en-US" sz="2800" dirty="0"/>
              <a:t>lets children know you appreciate and value their efforts and behaviors. 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Praising a child’s behavior can be for something they tried and completed, or tried but didn’t quite succeed or finish. If you acknowledge your children’s efforts, they are more likely to try again.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0711157-B459-BC12-D9B5-ED00755DA3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Praise for Doing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14962048-C1C5-FAAF-8183-CF6288B211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600" dirty="0"/>
              <a:t>Some Praise for Doing statements are: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 dirty="0"/>
          </a:p>
          <a:p>
            <a:r>
              <a:rPr lang="en-US" altLang="en-US" sz="2600" dirty="0"/>
              <a:t>“I’m really pleased to see you try so hard.”</a:t>
            </a:r>
          </a:p>
          <a:p>
            <a:r>
              <a:rPr lang="en-US" altLang="en-US" sz="2600" dirty="0"/>
              <a:t>“You buttoned all your buttons. Good for you.”</a:t>
            </a:r>
          </a:p>
          <a:p>
            <a:r>
              <a:rPr lang="en-US" altLang="en-US" sz="2600" dirty="0"/>
              <a:t>“I’m so proud of the way you cooperated.”</a:t>
            </a:r>
          </a:p>
          <a:p>
            <a:r>
              <a:rPr lang="en-US" altLang="en-US" sz="2600" dirty="0"/>
              <a:t>“You’re really doing well in school.”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 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2" id="{851FD899-1E7B-4936-B29A-788F9C92A847}" vid="{DCBEF24B-B912-4E84-9A6E-F4FE4318B3C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600</TotalTime>
  <Words>1339</Words>
  <Application>Microsoft Office PowerPoint</Application>
  <PresentationFormat>On-screen Show (4:3)</PresentationFormat>
  <Paragraphs>157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Comic Sans MS</vt:lpstr>
      <vt:lpstr>TimesNewRomanPSMT</vt:lpstr>
      <vt:lpstr>Wingdings</vt:lpstr>
      <vt:lpstr>Theme2</vt:lpstr>
      <vt:lpstr>Praising Children and Their Behavior</vt:lpstr>
      <vt:lpstr>What is Praise?</vt:lpstr>
      <vt:lpstr>Why is Praising Children Important?</vt:lpstr>
      <vt:lpstr>Roadblocks to Using Praise</vt:lpstr>
      <vt:lpstr>Roadblocks to Using Praise</vt:lpstr>
      <vt:lpstr>Praise for Being and Praise for Doing</vt:lpstr>
      <vt:lpstr>Praise for Being</vt:lpstr>
      <vt:lpstr>Praise for Doing</vt:lpstr>
      <vt:lpstr>Praise for Doing</vt:lpstr>
      <vt:lpstr>Using Praise Incorrectly</vt:lpstr>
      <vt:lpstr>Using Praise Incorrectly</vt:lpstr>
      <vt:lpstr>Promoting Self-Praise in Children</vt:lpstr>
      <vt:lpstr>Promoting Self-Praise in Children</vt:lpstr>
      <vt:lpstr>Being Conceited</vt:lpstr>
      <vt:lpstr>How to Use Praise</vt:lpstr>
      <vt:lpstr>How to Use Praise</vt:lpstr>
      <vt:lpstr>PowerPoint Presentation</vt:lpstr>
      <vt:lpstr>Accepting Praise As An Adult</vt:lpstr>
      <vt:lpstr>Why is Accepting Praise Important?</vt:lpstr>
      <vt:lpstr>Rejecting A Gift</vt:lpstr>
      <vt:lpstr>Rejecting A Gift</vt:lpstr>
      <vt:lpstr>How to Accept A Compliment</vt:lpstr>
      <vt:lpstr>How to Accept A Compliment</vt:lpstr>
      <vt:lpstr>Why we Praise Children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Praising Children and Their Behavior</dc:title>
  <dc:creator>P Money Cash Corporation</dc:creator>
  <cp:lastModifiedBy>Marney Turner</cp:lastModifiedBy>
  <cp:revision>16</cp:revision>
  <cp:lastPrinted>1601-01-01T00:00:00Z</cp:lastPrinted>
  <dcterms:created xsi:type="dcterms:W3CDTF">2004-04-25T17:45:14Z</dcterms:created>
  <dcterms:modified xsi:type="dcterms:W3CDTF">2023-04-11T21:26:45Z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