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81" r:id="rId2"/>
    <p:sldId id="269" r:id="rId3"/>
    <p:sldId id="270" r:id="rId4"/>
    <p:sldId id="285" r:id="rId5"/>
    <p:sldId id="271" r:id="rId6"/>
    <p:sldId id="274" r:id="rId7"/>
    <p:sldId id="275" r:id="rId8"/>
    <p:sldId id="277" r:id="rId9"/>
    <p:sldId id="278" r:id="rId10"/>
    <p:sldId id="280" r:id="rId11"/>
  </p:sldIdLst>
  <p:sldSz cx="9144000" cy="6858000" type="screen4x3"/>
  <p:notesSz cx="9296400" cy="688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7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513" cy="34550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4744" y="0"/>
            <a:ext cx="4029511" cy="345501"/>
          </a:xfrm>
          <a:prstGeom prst="rect">
            <a:avLst/>
          </a:prstGeom>
        </p:spPr>
        <p:txBody>
          <a:bodyPr vert="horz" lIns="91440" tIns="45720" rIns="91440" bIns="45720" rtlCol="0"/>
          <a:lstStyle>
            <a:lvl1pPr algn="r">
              <a:defRPr sz="1200"/>
            </a:lvl1pPr>
          </a:lstStyle>
          <a:p>
            <a:fld id="{95D323A8-D664-4487-858A-98920A56872B}" type="datetimeFigureOut">
              <a:rPr lang="en-US" smtClean="0"/>
              <a:t>11/17/2020</a:t>
            </a:fld>
            <a:endParaRPr lang="en-US"/>
          </a:p>
        </p:txBody>
      </p:sp>
      <p:sp>
        <p:nvSpPr>
          <p:cNvPr id="4" name="Footer Placeholder 3"/>
          <p:cNvSpPr>
            <a:spLocks noGrp="1"/>
          </p:cNvSpPr>
          <p:nvPr>
            <p:ph type="ftr" sz="quarter" idx="2"/>
          </p:nvPr>
        </p:nvSpPr>
        <p:spPr>
          <a:xfrm>
            <a:off x="0" y="6536312"/>
            <a:ext cx="4029513" cy="34550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4744" y="6536312"/>
            <a:ext cx="4029511" cy="345501"/>
          </a:xfrm>
          <a:prstGeom prst="rect">
            <a:avLst/>
          </a:prstGeom>
        </p:spPr>
        <p:txBody>
          <a:bodyPr vert="horz" lIns="91440" tIns="45720" rIns="91440" bIns="45720" rtlCol="0" anchor="b"/>
          <a:lstStyle>
            <a:lvl1pPr algn="r">
              <a:defRPr sz="1200"/>
            </a:lvl1pPr>
          </a:lstStyle>
          <a:p>
            <a:fld id="{D8D7224D-B129-4DC3-B4BB-83F3F6A12CF6}" type="slidenum">
              <a:rPr lang="en-US" smtClean="0"/>
              <a:t>‹#›</a:t>
            </a:fld>
            <a:endParaRPr lang="en-US"/>
          </a:p>
        </p:txBody>
      </p:sp>
    </p:spTree>
    <p:extLst>
      <p:ext uri="{BB962C8B-B14F-4D97-AF65-F5344CB8AC3E}">
        <p14:creationId xmlns:p14="http://schemas.microsoft.com/office/powerpoint/2010/main" val="3154612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440" cy="344091"/>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5265810" y="0"/>
            <a:ext cx="4028440" cy="344091"/>
          </a:xfrm>
          <a:prstGeom prst="rect">
            <a:avLst/>
          </a:prstGeom>
        </p:spPr>
        <p:txBody>
          <a:bodyPr vert="horz" lIns="92446" tIns="46223" rIns="92446" bIns="46223" rtlCol="0"/>
          <a:lstStyle>
            <a:lvl1pPr algn="r">
              <a:defRPr sz="1200"/>
            </a:lvl1pPr>
          </a:lstStyle>
          <a:p>
            <a:fld id="{60D3D39B-C818-4BB4-89D8-8939409B47DB}" type="datetimeFigureOut">
              <a:rPr lang="en-US" smtClean="0"/>
              <a:t>11/17/2020</a:t>
            </a:fld>
            <a:endParaRPr lang="en-US"/>
          </a:p>
        </p:txBody>
      </p:sp>
      <p:sp>
        <p:nvSpPr>
          <p:cNvPr id="4" name="Slide Image Placeholder 3"/>
          <p:cNvSpPr>
            <a:spLocks noGrp="1" noRot="1" noChangeAspect="1"/>
          </p:cNvSpPr>
          <p:nvPr>
            <p:ph type="sldImg" idx="2"/>
          </p:nvPr>
        </p:nvSpPr>
        <p:spPr>
          <a:xfrm>
            <a:off x="2927350" y="515938"/>
            <a:ext cx="3443288" cy="2581275"/>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929641" y="3268861"/>
            <a:ext cx="7437119" cy="3096816"/>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536528"/>
            <a:ext cx="4028440" cy="344091"/>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5265810" y="6536528"/>
            <a:ext cx="4028440" cy="344091"/>
          </a:xfrm>
          <a:prstGeom prst="rect">
            <a:avLst/>
          </a:prstGeom>
        </p:spPr>
        <p:txBody>
          <a:bodyPr vert="horz" lIns="92446" tIns="46223" rIns="92446" bIns="46223" rtlCol="0" anchor="b"/>
          <a:lstStyle>
            <a:lvl1pPr algn="r">
              <a:defRPr sz="1200"/>
            </a:lvl1pPr>
          </a:lstStyle>
          <a:p>
            <a:fld id="{7356A1EB-9693-4D30-9C51-27B6EDDE8F4B}" type="slidenum">
              <a:rPr lang="en-US" smtClean="0"/>
              <a:t>‹#›</a:t>
            </a:fld>
            <a:endParaRPr lang="en-US"/>
          </a:p>
        </p:txBody>
      </p:sp>
    </p:spTree>
    <p:extLst>
      <p:ext uri="{BB962C8B-B14F-4D97-AF65-F5344CB8AC3E}">
        <p14:creationId xmlns:p14="http://schemas.microsoft.com/office/powerpoint/2010/main" val="977743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 be prepared to share specific examples.  </a:t>
            </a:r>
            <a:endParaRPr lang="en-US" dirty="0"/>
          </a:p>
        </p:txBody>
      </p:sp>
      <p:sp>
        <p:nvSpPr>
          <p:cNvPr id="4" name="Slide Number Placeholder 3"/>
          <p:cNvSpPr>
            <a:spLocks noGrp="1"/>
          </p:cNvSpPr>
          <p:nvPr>
            <p:ph type="sldNum" sz="quarter" idx="10"/>
          </p:nvPr>
        </p:nvSpPr>
        <p:spPr/>
        <p:txBody>
          <a:bodyPr/>
          <a:lstStyle/>
          <a:p>
            <a:fld id="{D3FF1C0E-2D06-472F-9564-0DFD6D862832}" type="slidenum">
              <a:rPr lang="en-US" smtClean="0"/>
              <a:t>2</a:t>
            </a:fld>
            <a:endParaRPr lang="en-US"/>
          </a:p>
        </p:txBody>
      </p:sp>
    </p:spTree>
    <p:extLst>
      <p:ext uri="{BB962C8B-B14F-4D97-AF65-F5344CB8AC3E}">
        <p14:creationId xmlns:p14="http://schemas.microsoft.com/office/powerpoint/2010/main" val="1324155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 be prepared to share specific examples.  </a:t>
            </a:r>
            <a:endParaRPr lang="en-US" dirty="0"/>
          </a:p>
        </p:txBody>
      </p:sp>
      <p:sp>
        <p:nvSpPr>
          <p:cNvPr id="4" name="Slide Number Placeholder 3"/>
          <p:cNvSpPr>
            <a:spLocks noGrp="1"/>
          </p:cNvSpPr>
          <p:nvPr>
            <p:ph type="sldNum" sz="quarter" idx="10"/>
          </p:nvPr>
        </p:nvSpPr>
        <p:spPr/>
        <p:txBody>
          <a:bodyPr/>
          <a:lstStyle/>
          <a:p>
            <a:fld id="{D3FF1C0E-2D06-472F-9564-0DFD6D862832}" type="slidenum">
              <a:rPr lang="en-US" smtClean="0"/>
              <a:t>3</a:t>
            </a:fld>
            <a:endParaRPr lang="en-US"/>
          </a:p>
        </p:txBody>
      </p:sp>
    </p:spTree>
    <p:extLst>
      <p:ext uri="{BB962C8B-B14F-4D97-AF65-F5344CB8AC3E}">
        <p14:creationId xmlns:p14="http://schemas.microsoft.com/office/powerpoint/2010/main" val="1324155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 be prepared to share specific examples.  </a:t>
            </a:r>
            <a:endParaRPr lang="en-US" dirty="0"/>
          </a:p>
        </p:txBody>
      </p:sp>
      <p:sp>
        <p:nvSpPr>
          <p:cNvPr id="4" name="Slide Number Placeholder 3"/>
          <p:cNvSpPr>
            <a:spLocks noGrp="1"/>
          </p:cNvSpPr>
          <p:nvPr>
            <p:ph type="sldNum" sz="quarter" idx="10"/>
          </p:nvPr>
        </p:nvSpPr>
        <p:spPr/>
        <p:txBody>
          <a:bodyPr/>
          <a:lstStyle/>
          <a:p>
            <a:fld id="{D3FF1C0E-2D06-472F-9564-0DFD6D862832}" type="slidenum">
              <a:rPr lang="en-US" smtClean="0"/>
              <a:t>4</a:t>
            </a:fld>
            <a:endParaRPr lang="en-US"/>
          </a:p>
        </p:txBody>
      </p:sp>
    </p:spTree>
    <p:extLst>
      <p:ext uri="{BB962C8B-B14F-4D97-AF65-F5344CB8AC3E}">
        <p14:creationId xmlns:p14="http://schemas.microsoft.com/office/powerpoint/2010/main" val="4191159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 be prepared to share specific examples.  </a:t>
            </a:r>
            <a:endParaRPr lang="en-US" dirty="0"/>
          </a:p>
        </p:txBody>
      </p:sp>
      <p:sp>
        <p:nvSpPr>
          <p:cNvPr id="4" name="Slide Number Placeholder 3"/>
          <p:cNvSpPr>
            <a:spLocks noGrp="1"/>
          </p:cNvSpPr>
          <p:nvPr>
            <p:ph type="sldNum" sz="quarter" idx="10"/>
          </p:nvPr>
        </p:nvSpPr>
        <p:spPr/>
        <p:txBody>
          <a:bodyPr/>
          <a:lstStyle/>
          <a:p>
            <a:fld id="{D3FF1C0E-2D06-472F-9564-0DFD6D862832}" type="slidenum">
              <a:rPr lang="en-US" smtClean="0"/>
              <a:t>5</a:t>
            </a:fld>
            <a:endParaRPr lang="en-US"/>
          </a:p>
        </p:txBody>
      </p:sp>
    </p:spTree>
    <p:extLst>
      <p:ext uri="{BB962C8B-B14F-4D97-AF65-F5344CB8AC3E}">
        <p14:creationId xmlns:p14="http://schemas.microsoft.com/office/powerpoint/2010/main" val="1324155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 be prepared to share specific examples.  </a:t>
            </a:r>
            <a:endParaRPr lang="en-US" dirty="0"/>
          </a:p>
        </p:txBody>
      </p:sp>
      <p:sp>
        <p:nvSpPr>
          <p:cNvPr id="4" name="Slide Number Placeholder 3"/>
          <p:cNvSpPr>
            <a:spLocks noGrp="1"/>
          </p:cNvSpPr>
          <p:nvPr>
            <p:ph type="sldNum" sz="quarter" idx="10"/>
          </p:nvPr>
        </p:nvSpPr>
        <p:spPr/>
        <p:txBody>
          <a:bodyPr/>
          <a:lstStyle/>
          <a:p>
            <a:fld id="{D3FF1C0E-2D06-472F-9564-0DFD6D862832}" type="slidenum">
              <a:rPr lang="en-US" smtClean="0"/>
              <a:t>6</a:t>
            </a:fld>
            <a:endParaRPr lang="en-US"/>
          </a:p>
        </p:txBody>
      </p:sp>
    </p:spTree>
    <p:extLst>
      <p:ext uri="{BB962C8B-B14F-4D97-AF65-F5344CB8AC3E}">
        <p14:creationId xmlns:p14="http://schemas.microsoft.com/office/powerpoint/2010/main" val="1324155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 be prepared to share specific examples.  </a:t>
            </a:r>
            <a:endParaRPr lang="en-US" dirty="0"/>
          </a:p>
        </p:txBody>
      </p:sp>
      <p:sp>
        <p:nvSpPr>
          <p:cNvPr id="4" name="Slide Number Placeholder 3"/>
          <p:cNvSpPr>
            <a:spLocks noGrp="1"/>
          </p:cNvSpPr>
          <p:nvPr>
            <p:ph type="sldNum" sz="quarter" idx="10"/>
          </p:nvPr>
        </p:nvSpPr>
        <p:spPr/>
        <p:txBody>
          <a:bodyPr/>
          <a:lstStyle/>
          <a:p>
            <a:fld id="{D3FF1C0E-2D06-472F-9564-0DFD6D862832}" type="slidenum">
              <a:rPr lang="en-US" smtClean="0"/>
              <a:t>7</a:t>
            </a:fld>
            <a:endParaRPr lang="en-US"/>
          </a:p>
        </p:txBody>
      </p:sp>
    </p:spTree>
    <p:extLst>
      <p:ext uri="{BB962C8B-B14F-4D97-AF65-F5344CB8AC3E}">
        <p14:creationId xmlns:p14="http://schemas.microsoft.com/office/powerpoint/2010/main" val="1324155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Will be prepared to share specific examples.  </a:t>
            </a:r>
            <a:endParaRPr lang="en-US" dirty="0"/>
          </a:p>
        </p:txBody>
      </p:sp>
      <p:sp>
        <p:nvSpPr>
          <p:cNvPr id="4" name="Slide Number Placeholder 3"/>
          <p:cNvSpPr>
            <a:spLocks noGrp="1"/>
          </p:cNvSpPr>
          <p:nvPr>
            <p:ph type="sldNum" sz="quarter" idx="10"/>
          </p:nvPr>
        </p:nvSpPr>
        <p:spPr/>
        <p:txBody>
          <a:bodyPr/>
          <a:lstStyle/>
          <a:p>
            <a:fld id="{D3FF1C0E-2D06-472F-9564-0DFD6D862832}" type="slidenum">
              <a:rPr lang="en-US" smtClean="0"/>
              <a:t>8</a:t>
            </a:fld>
            <a:endParaRPr lang="en-US"/>
          </a:p>
        </p:txBody>
      </p:sp>
    </p:spTree>
    <p:extLst>
      <p:ext uri="{BB962C8B-B14F-4D97-AF65-F5344CB8AC3E}">
        <p14:creationId xmlns:p14="http://schemas.microsoft.com/office/powerpoint/2010/main" val="1324155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smtClean="0"/>
              <a:t>What questions might you have?</a:t>
            </a:r>
            <a:r>
              <a:rPr lang="en-US" baseline="0" dirty="0" smtClean="0"/>
              <a:t>  </a:t>
            </a:r>
            <a:endParaRPr lang="en-US" b="1" dirty="0" smtClean="0"/>
          </a:p>
          <a:p>
            <a:endParaRPr lang="en-US"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D3FF1C0E-2D06-472F-9564-0DFD6D862832}" type="slidenum">
              <a:rPr lang="en-US" smtClean="0"/>
              <a:t>9</a:t>
            </a:fld>
            <a:endParaRPr lang="en-US"/>
          </a:p>
        </p:txBody>
      </p:sp>
    </p:spTree>
    <p:extLst>
      <p:ext uri="{BB962C8B-B14F-4D97-AF65-F5344CB8AC3E}">
        <p14:creationId xmlns:p14="http://schemas.microsoft.com/office/powerpoint/2010/main" val="1885675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Presentation Objectives.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D3FF1C0E-2D06-472F-9564-0DFD6D862832}" type="slidenum">
              <a:rPr lang="en-US" smtClean="0"/>
              <a:t>10</a:t>
            </a:fld>
            <a:endParaRPr lang="en-US"/>
          </a:p>
        </p:txBody>
      </p:sp>
    </p:spTree>
    <p:extLst>
      <p:ext uri="{BB962C8B-B14F-4D97-AF65-F5344CB8AC3E}">
        <p14:creationId xmlns:p14="http://schemas.microsoft.com/office/powerpoint/2010/main" val="3754384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01DC7F-D517-4BFD-9146-704020B8FCCD}"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D2345-E9D7-42EF-9875-F0C42E0518A5}" type="slidenum">
              <a:rPr lang="en-US" smtClean="0"/>
              <a:t>‹#›</a:t>
            </a:fld>
            <a:endParaRPr lang="en-US"/>
          </a:p>
        </p:txBody>
      </p:sp>
    </p:spTree>
    <p:extLst>
      <p:ext uri="{BB962C8B-B14F-4D97-AF65-F5344CB8AC3E}">
        <p14:creationId xmlns:p14="http://schemas.microsoft.com/office/powerpoint/2010/main" val="4142590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01DC7F-D517-4BFD-9146-704020B8FCCD}"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D2345-E9D7-42EF-9875-F0C42E0518A5}" type="slidenum">
              <a:rPr lang="en-US" smtClean="0"/>
              <a:t>‹#›</a:t>
            </a:fld>
            <a:endParaRPr lang="en-US"/>
          </a:p>
        </p:txBody>
      </p:sp>
    </p:spTree>
    <p:extLst>
      <p:ext uri="{BB962C8B-B14F-4D97-AF65-F5344CB8AC3E}">
        <p14:creationId xmlns:p14="http://schemas.microsoft.com/office/powerpoint/2010/main" val="53815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01DC7F-D517-4BFD-9146-704020B8FCCD}"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D2345-E9D7-42EF-9875-F0C42E0518A5}" type="slidenum">
              <a:rPr lang="en-US" smtClean="0"/>
              <a:t>‹#›</a:t>
            </a:fld>
            <a:endParaRPr lang="en-US"/>
          </a:p>
        </p:txBody>
      </p:sp>
    </p:spTree>
    <p:extLst>
      <p:ext uri="{BB962C8B-B14F-4D97-AF65-F5344CB8AC3E}">
        <p14:creationId xmlns:p14="http://schemas.microsoft.com/office/powerpoint/2010/main" val="1122562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01DC7F-D517-4BFD-9146-704020B8FCCD}"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D2345-E9D7-42EF-9875-F0C42E0518A5}" type="slidenum">
              <a:rPr lang="en-US" smtClean="0"/>
              <a:t>‹#›</a:t>
            </a:fld>
            <a:endParaRPr lang="en-US"/>
          </a:p>
        </p:txBody>
      </p:sp>
    </p:spTree>
    <p:extLst>
      <p:ext uri="{BB962C8B-B14F-4D97-AF65-F5344CB8AC3E}">
        <p14:creationId xmlns:p14="http://schemas.microsoft.com/office/powerpoint/2010/main" val="1304615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01DC7F-D517-4BFD-9146-704020B8FCCD}"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D2345-E9D7-42EF-9875-F0C42E0518A5}" type="slidenum">
              <a:rPr lang="en-US" smtClean="0"/>
              <a:t>‹#›</a:t>
            </a:fld>
            <a:endParaRPr lang="en-US"/>
          </a:p>
        </p:txBody>
      </p:sp>
    </p:spTree>
    <p:extLst>
      <p:ext uri="{BB962C8B-B14F-4D97-AF65-F5344CB8AC3E}">
        <p14:creationId xmlns:p14="http://schemas.microsoft.com/office/powerpoint/2010/main" val="93839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1DC7F-D517-4BFD-9146-704020B8FCCD}" type="datetimeFigureOut">
              <a:rPr lang="en-US" smtClean="0"/>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7D2345-E9D7-42EF-9875-F0C42E0518A5}" type="slidenum">
              <a:rPr lang="en-US" smtClean="0"/>
              <a:t>‹#›</a:t>
            </a:fld>
            <a:endParaRPr lang="en-US"/>
          </a:p>
        </p:txBody>
      </p:sp>
    </p:spTree>
    <p:extLst>
      <p:ext uri="{BB962C8B-B14F-4D97-AF65-F5344CB8AC3E}">
        <p14:creationId xmlns:p14="http://schemas.microsoft.com/office/powerpoint/2010/main" val="2989709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01DC7F-D517-4BFD-9146-704020B8FCCD}" type="datetimeFigureOut">
              <a:rPr lang="en-US" smtClean="0"/>
              <a:t>11/17/2020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7D2345-E9D7-42EF-9875-F0C42E0518A5}" type="slidenum">
              <a:rPr lang="en-US" smtClean="0"/>
              <a:t>‹#›</a:t>
            </a:fld>
            <a:endParaRPr lang="en-US"/>
          </a:p>
        </p:txBody>
      </p:sp>
    </p:spTree>
    <p:extLst>
      <p:ext uri="{BB962C8B-B14F-4D97-AF65-F5344CB8AC3E}">
        <p14:creationId xmlns:p14="http://schemas.microsoft.com/office/powerpoint/2010/main" val="3231234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01DC7F-D517-4BFD-9146-704020B8FCCD}" type="datetimeFigureOut">
              <a:rPr lang="en-US" smtClean="0"/>
              <a:t>11/17/2020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7D2345-E9D7-42EF-9875-F0C42E0518A5}" type="slidenum">
              <a:rPr lang="en-US" smtClean="0"/>
              <a:t>‹#›</a:t>
            </a:fld>
            <a:endParaRPr lang="en-US"/>
          </a:p>
        </p:txBody>
      </p:sp>
    </p:spTree>
    <p:extLst>
      <p:ext uri="{BB962C8B-B14F-4D97-AF65-F5344CB8AC3E}">
        <p14:creationId xmlns:p14="http://schemas.microsoft.com/office/powerpoint/2010/main" val="320102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01DC7F-D517-4BFD-9146-704020B8FCCD}" type="datetimeFigureOut">
              <a:rPr lang="en-US" smtClean="0"/>
              <a:t>11/17/2020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7D2345-E9D7-42EF-9875-F0C42E0518A5}" type="slidenum">
              <a:rPr lang="en-US" smtClean="0"/>
              <a:t>‹#›</a:t>
            </a:fld>
            <a:endParaRPr lang="en-US"/>
          </a:p>
        </p:txBody>
      </p:sp>
    </p:spTree>
    <p:extLst>
      <p:ext uri="{BB962C8B-B14F-4D97-AF65-F5344CB8AC3E}">
        <p14:creationId xmlns:p14="http://schemas.microsoft.com/office/powerpoint/2010/main" val="2377960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01DC7F-D517-4BFD-9146-704020B8FCCD}" type="datetimeFigureOut">
              <a:rPr lang="en-US" smtClean="0"/>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7D2345-E9D7-42EF-9875-F0C42E0518A5}" type="slidenum">
              <a:rPr lang="en-US" smtClean="0"/>
              <a:t>‹#›</a:t>
            </a:fld>
            <a:endParaRPr lang="en-US"/>
          </a:p>
        </p:txBody>
      </p:sp>
    </p:spTree>
    <p:extLst>
      <p:ext uri="{BB962C8B-B14F-4D97-AF65-F5344CB8AC3E}">
        <p14:creationId xmlns:p14="http://schemas.microsoft.com/office/powerpoint/2010/main" val="103749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01DC7F-D517-4BFD-9146-704020B8FCCD}" type="datetimeFigureOut">
              <a:rPr lang="en-US" smtClean="0"/>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7D2345-E9D7-42EF-9875-F0C42E0518A5}" type="slidenum">
              <a:rPr lang="en-US" smtClean="0"/>
              <a:t>‹#›</a:t>
            </a:fld>
            <a:endParaRPr lang="en-US"/>
          </a:p>
        </p:txBody>
      </p:sp>
    </p:spTree>
    <p:extLst>
      <p:ext uri="{BB962C8B-B14F-4D97-AF65-F5344CB8AC3E}">
        <p14:creationId xmlns:p14="http://schemas.microsoft.com/office/powerpoint/2010/main" val="2168113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01DC7F-D517-4BFD-9146-704020B8FCCD}" type="datetimeFigureOut">
              <a:rPr lang="en-US" smtClean="0"/>
              <a:t>11/17/2020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7D2345-E9D7-42EF-9875-F0C42E0518A5}" type="slidenum">
              <a:rPr lang="en-US" smtClean="0"/>
              <a:t>‹#›</a:t>
            </a:fld>
            <a:endParaRPr lang="en-US"/>
          </a:p>
        </p:txBody>
      </p:sp>
    </p:spTree>
    <p:extLst>
      <p:ext uri="{BB962C8B-B14F-4D97-AF65-F5344CB8AC3E}">
        <p14:creationId xmlns:p14="http://schemas.microsoft.com/office/powerpoint/2010/main" val="2237123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orms.gle/bawnLpXupmEnZJGN9"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forms.gle/zNjGzMRSTyMbVCC4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7938" y="5638800"/>
            <a:ext cx="9136062" cy="0"/>
          </a:xfrm>
          <a:prstGeom prst="line">
            <a:avLst/>
          </a:prstGeom>
          <a:ln/>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7938" y="5730875"/>
            <a:ext cx="9136062" cy="1169551"/>
          </a:xfrm>
          <a:prstGeom prst="rect">
            <a:avLst/>
          </a:prstGeom>
          <a:solidFill>
            <a:schemeClr val="bg1"/>
          </a:solidFill>
        </p:spPr>
        <p:txBody>
          <a:bodyPr wrap="square" rtlCol="0">
            <a:spAutoFit/>
          </a:bodyPr>
          <a:lstStyle/>
          <a:p>
            <a:pPr lvl="0" algn="ctr">
              <a:defRPr/>
            </a:pPr>
            <a:r>
              <a:rPr lang="en-US" sz="3200" b="1" dirty="0" smtClean="0">
                <a:ln w="12700">
                  <a:noFill/>
                  <a:prstDash val="solid"/>
                </a:ln>
                <a:solidFill>
                  <a:prstClr val="black"/>
                </a:solidFill>
                <a:latin typeface="Candara" panose="020E0502030303020204" pitchFamily="34" charset="0"/>
              </a:rPr>
              <a:t>Title </a:t>
            </a:r>
            <a:r>
              <a:rPr lang="en-US" sz="3200" b="1" dirty="0">
                <a:ln w="12700">
                  <a:noFill/>
                  <a:prstDash val="solid"/>
                </a:ln>
                <a:solidFill>
                  <a:prstClr val="black"/>
                </a:solidFill>
                <a:latin typeface="Candara" panose="020E0502030303020204" pitchFamily="34" charset="0"/>
              </a:rPr>
              <a:t>I &amp; II </a:t>
            </a:r>
            <a:r>
              <a:rPr lang="en-US" sz="3200" b="1" dirty="0" smtClean="0">
                <a:ln w="12700">
                  <a:noFill/>
                  <a:prstDash val="solid"/>
                </a:ln>
                <a:solidFill>
                  <a:prstClr val="black"/>
                </a:solidFill>
                <a:latin typeface="Candara" panose="020E0502030303020204" pitchFamily="34" charset="0"/>
              </a:rPr>
              <a:t>Grant Presentation </a:t>
            </a:r>
            <a:endParaRPr lang="en-US" sz="3200" b="1" dirty="0">
              <a:ln w="19050">
                <a:solidFill>
                  <a:prstClr val="white"/>
                </a:solidFill>
                <a:prstDash val="solid"/>
              </a:ln>
              <a:solidFill>
                <a:prstClr val="black"/>
              </a:solidFill>
              <a:latin typeface="Candara" panose="020E0502030303020204" pitchFamily="34" charset="0"/>
            </a:endParaRPr>
          </a:p>
          <a:p>
            <a:pPr lvl="0" algn="ctr">
              <a:defRPr/>
            </a:pPr>
            <a:r>
              <a:rPr lang="en-US" sz="2000" dirty="0" smtClean="0">
                <a:ln w="12700">
                  <a:noFill/>
                  <a:prstDash val="solid"/>
                </a:ln>
                <a:solidFill>
                  <a:prstClr val="black"/>
                </a:solidFill>
                <a:latin typeface="Candara" panose="020E0502030303020204" pitchFamily="34" charset="0"/>
              </a:rPr>
              <a:t>	</a:t>
            </a:r>
            <a:r>
              <a:rPr lang="en-US" sz="2000" b="1" dirty="0" smtClean="0">
                <a:ln w="12700">
                  <a:noFill/>
                  <a:prstDash val="solid"/>
                </a:ln>
                <a:solidFill>
                  <a:srgbClr val="FF0000"/>
                </a:solidFill>
                <a:latin typeface="Candara" panose="020E0502030303020204" pitchFamily="34" charset="0"/>
              </a:rPr>
              <a:t>Please take a moment to </a:t>
            </a:r>
            <a:r>
              <a:rPr lang="en-US" sz="2000" b="1" dirty="0">
                <a:ln w="12700">
                  <a:noFill/>
                  <a:prstDash val="solid"/>
                </a:ln>
                <a:solidFill>
                  <a:srgbClr val="FF0000"/>
                </a:solidFill>
                <a:latin typeface="Candara" panose="020E0502030303020204" pitchFamily="34" charset="0"/>
              </a:rPr>
              <a:t>sign in </a:t>
            </a:r>
            <a:r>
              <a:rPr lang="en-US" sz="2000" dirty="0">
                <a:ln w="12700">
                  <a:noFill/>
                  <a:prstDash val="solid"/>
                </a:ln>
                <a:solidFill>
                  <a:prstClr val="black"/>
                </a:solidFill>
                <a:latin typeface="Candara" panose="020E0502030303020204" pitchFamily="34" charset="0"/>
                <a:hlinkClick r:id="rId2"/>
              </a:rPr>
              <a:t>https://</a:t>
            </a:r>
            <a:r>
              <a:rPr lang="en-US" sz="2000" dirty="0" smtClean="0">
                <a:ln w="12700">
                  <a:noFill/>
                  <a:prstDash val="solid"/>
                </a:ln>
                <a:solidFill>
                  <a:prstClr val="black"/>
                </a:solidFill>
                <a:latin typeface="Candara" panose="020E0502030303020204" pitchFamily="34" charset="0"/>
                <a:hlinkClick r:id="rId2"/>
              </a:rPr>
              <a:t>forms.gle/bawnLpXupmEnZJGN9</a:t>
            </a:r>
            <a:endParaRPr lang="en-US" sz="2000" dirty="0" smtClean="0">
              <a:ln w="12700">
                <a:noFill/>
                <a:prstDash val="solid"/>
              </a:ln>
              <a:solidFill>
                <a:prstClr val="black"/>
              </a:solidFill>
              <a:latin typeface="Candara" panose="020E0502030303020204" pitchFamily="34" charset="0"/>
            </a:endParaRPr>
          </a:p>
          <a:p>
            <a:pPr lvl="0" algn="ctr">
              <a:defRPr/>
            </a:pPr>
            <a:endParaRPr lang="en-US" dirty="0">
              <a:ln w="19050">
                <a:solidFill>
                  <a:srgbClr val="DDDDDD"/>
                </a:solidFill>
                <a:prstDash val="solid"/>
              </a:ln>
              <a:solidFill>
                <a:prstClr val="black"/>
              </a:solidFill>
              <a:latin typeface="Candara" panose="020E0502030303020204" pitchFamily="34" charset="0"/>
            </a:endParaRPr>
          </a:p>
        </p:txBody>
      </p:sp>
      <p:pic>
        <p:nvPicPr>
          <p:cNvPr id="8" name="Picture 10" descr="C:\Users\caamay0000\AppData\Local\Microsoft\Windows\Temporary Internet Files\Content.Word\LansingSchoolDistrict_colorGOLD-01.png"/>
          <p:cNvPicPr>
            <a:picLocks noChangeAspect="1" noChangeArrowheads="1"/>
          </p:cNvPicPr>
          <p:nvPr/>
        </p:nvPicPr>
        <p:blipFill>
          <a:blip r:embed="rId3">
            <a:extLst>
              <a:ext uri="{28A0092B-C50C-407E-A947-70E740481C1C}">
                <a14:useLocalDpi xmlns:a14="http://schemas.microsoft.com/office/drawing/2010/main" val="0"/>
              </a:ext>
            </a:extLst>
          </a:blip>
          <a:srcRect l="4556" t="19666" r="7848" b="20084"/>
          <a:stretch>
            <a:fillRect/>
          </a:stretch>
        </p:blipFill>
        <p:spPr bwMode="auto">
          <a:xfrm>
            <a:off x="7002201" y="4752642"/>
            <a:ext cx="192523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p:cNvSpPr/>
          <p:nvPr/>
        </p:nvSpPr>
        <p:spPr>
          <a:xfrm>
            <a:off x="881528" y="2191586"/>
            <a:ext cx="228600" cy="6889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a:stretch>
            <a:fillRect/>
          </a:stretch>
        </p:blipFill>
        <p:spPr>
          <a:xfrm>
            <a:off x="461499" y="406918"/>
            <a:ext cx="8228940" cy="4334838"/>
          </a:xfrm>
          <a:prstGeom prst="rect">
            <a:avLst/>
          </a:prstGeom>
        </p:spPr>
      </p:pic>
    </p:spTree>
    <p:extLst>
      <p:ext uri="{BB962C8B-B14F-4D97-AF65-F5344CB8AC3E}">
        <p14:creationId xmlns:p14="http://schemas.microsoft.com/office/powerpoint/2010/main" val="2823276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i.huffpost.com/gen/1185973/thumbs/o-BLACK-TEACHERS-facebook.jpg"/>
          <p:cNvPicPr>
            <a:picLocks noChangeAspect="1" noChangeArrowheads="1"/>
          </p:cNvPicPr>
          <p:nvPr/>
        </p:nvPicPr>
        <p:blipFill rotWithShape="1">
          <a:blip r:embed="rId3">
            <a:extLst>
              <a:ext uri="{28A0092B-C50C-407E-A947-70E740481C1C}">
                <a14:useLocalDpi xmlns:a14="http://schemas.microsoft.com/office/drawing/2010/main" val="0"/>
              </a:ext>
            </a:extLst>
          </a:blip>
          <a:srcRect t="16413" r="20059"/>
          <a:stretch/>
        </p:blipFill>
        <p:spPr bwMode="auto">
          <a:xfrm>
            <a:off x="0" y="0"/>
            <a:ext cx="9134474" cy="6857999"/>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6" name="Rectangle 5"/>
          <p:cNvSpPr/>
          <p:nvPr/>
        </p:nvSpPr>
        <p:spPr>
          <a:xfrm>
            <a:off x="-1588" y="0"/>
            <a:ext cx="9144001" cy="6858000"/>
          </a:xfrm>
          <a:prstGeom prst="rect">
            <a:avLst/>
          </a:prstGeom>
          <a:solidFill>
            <a:srgbClr val="FFFFFF">
              <a:alpha val="94902"/>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9" name="Picture 10" descr="C:\Users\caamay0000\AppData\Local\Microsoft\Windows\Temporary Internet Files\Content.Word\LansingSchoolDistrict_colorGOLD-01.png"/>
          <p:cNvPicPr>
            <a:picLocks noChangeAspect="1" noChangeArrowheads="1"/>
          </p:cNvPicPr>
          <p:nvPr/>
        </p:nvPicPr>
        <p:blipFill>
          <a:blip r:embed="rId4">
            <a:extLst>
              <a:ext uri="{28A0092B-C50C-407E-A947-70E740481C1C}">
                <a14:useLocalDpi xmlns:a14="http://schemas.microsoft.com/office/drawing/2010/main" val="0"/>
              </a:ext>
            </a:extLst>
          </a:blip>
          <a:srcRect l="4556" t="19666" r="7848" b="20084"/>
          <a:stretch>
            <a:fillRect/>
          </a:stretch>
        </p:blipFill>
        <p:spPr bwMode="auto">
          <a:xfrm>
            <a:off x="7035589" y="5943600"/>
            <a:ext cx="192523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11114" y="2362200"/>
            <a:ext cx="9145588" cy="1200329"/>
          </a:xfrm>
          <a:prstGeom prst="rect">
            <a:avLst/>
          </a:prstGeom>
        </p:spPr>
        <p:txBody>
          <a:bodyPr wrap="square">
            <a:spAutoFit/>
          </a:bodyPr>
          <a:lstStyle/>
          <a:p>
            <a:pPr algn="ctr">
              <a:defRPr/>
            </a:pPr>
            <a:r>
              <a:rPr lang="en-US" sz="7200" b="1" dirty="0" smtClean="0">
                <a:ln w="3175">
                  <a:noFill/>
                  <a:prstDash val="solid"/>
                </a:ln>
                <a:latin typeface="Candara" panose="020E0502030303020204" pitchFamily="34" charset="0"/>
              </a:rPr>
              <a:t>Thank You!  </a:t>
            </a:r>
          </a:p>
        </p:txBody>
      </p:sp>
    </p:spTree>
    <p:extLst>
      <p:ext uri="{BB962C8B-B14F-4D97-AF65-F5344CB8AC3E}">
        <p14:creationId xmlns:p14="http://schemas.microsoft.com/office/powerpoint/2010/main" val="3533700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i.huffpost.com/gen/1185973/thumbs/o-BLACK-TEACHERS-facebook.jpg"/>
          <p:cNvPicPr>
            <a:picLocks noChangeAspect="1" noChangeArrowheads="1"/>
          </p:cNvPicPr>
          <p:nvPr/>
        </p:nvPicPr>
        <p:blipFill rotWithShape="1">
          <a:blip r:embed="rId3">
            <a:extLst>
              <a:ext uri="{28A0092B-C50C-407E-A947-70E740481C1C}">
                <a14:useLocalDpi xmlns:a14="http://schemas.microsoft.com/office/drawing/2010/main" val="0"/>
              </a:ext>
            </a:extLst>
          </a:blip>
          <a:srcRect t="16413" r="20059"/>
          <a:stretch/>
        </p:blipFill>
        <p:spPr bwMode="auto">
          <a:xfrm>
            <a:off x="0" y="0"/>
            <a:ext cx="9134474" cy="6857999"/>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6" name="Rectangle 5"/>
          <p:cNvSpPr/>
          <p:nvPr/>
        </p:nvSpPr>
        <p:spPr>
          <a:xfrm>
            <a:off x="-1588" y="0"/>
            <a:ext cx="9144001" cy="6858000"/>
          </a:xfrm>
          <a:prstGeom prst="rect">
            <a:avLst/>
          </a:prstGeom>
          <a:solidFill>
            <a:srgbClr val="FFFFFF">
              <a:alpha val="94902"/>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52401" y="228601"/>
            <a:ext cx="8799512" cy="1077218"/>
          </a:xfrm>
          <a:prstGeom prst="rect">
            <a:avLst/>
          </a:prstGeom>
        </p:spPr>
        <p:txBody>
          <a:bodyPr>
            <a:spAutoFit/>
          </a:bodyPr>
          <a:lstStyle/>
          <a:p>
            <a:pPr algn="ctr" fontAlgn="auto">
              <a:spcBef>
                <a:spcPts val="0"/>
              </a:spcBef>
              <a:spcAft>
                <a:spcPts val="0"/>
              </a:spcAft>
              <a:defRPr/>
            </a:pPr>
            <a:r>
              <a:rPr lang="en-US" sz="4000" dirty="0">
                <a:ln w="19050">
                  <a:solidFill>
                    <a:schemeClr val="tx1"/>
                  </a:solidFill>
                  <a:prstDash val="solid"/>
                </a:ln>
                <a:solidFill>
                  <a:schemeClr val="tx1">
                    <a:lumMod val="75000"/>
                    <a:lumOff val="25000"/>
                  </a:schemeClr>
                </a:solidFill>
                <a:effectLst>
                  <a:outerShdw blurRad="38100" dist="38100" dir="2700000" algn="tl">
                    <a:srgbClr val="000000">
                      <a:alpha val="43137"/>
                    </a:srgbClr>
                  </a:outerShdw>
                </a:effectLst>
                <a:latin typeface="Franklin Gothic Demi Cond" pitchFamily="34" charset="0"/>
              </a:rPr>
              <a:t> </a:t>
            </a:r>
            <a:endParaRPr lang="en-US" sz="5400" b="1" dirty="0">
              <a:ln w="19050">
                <a:noFill/>
                <a:prstDash val="solid"/>
              </a:ln>
              <a:latin typeface="Candara" panose="020E0502030303020204" pitchFamily="34" charset="0"/>
            </a:endParaRPr>
          </a:p>
          <a:p>
            <a:pPr fontAlgn="auto">
              <a:spcBef>
                <a:spcPts val="0"/>
              </a:spcBef>
              <a:spcAft>
                <a:spcPts val="0"/>
              </a:spcAft>
              <a:defRPr/>
            </a:pPr>
            <a:r>
              <a:rPr lang="en-US" sz="2400" dirty="0" smtClean="0">
                <a:latin typeface="Candara" panose="020E0502030303020204" pitchFamily="34" charset="0"/>
              </a:rPr>
              <a:t>                    </a:t>
            </a:r>
            <a:endParaRPr lang="en-US" sz="2400" dirty="0">
              <a:latin typeface="Candara" panose="020E0502030303020204" pitchFamily="34" charset="0"/>
            </a:endParaRPr>
          </a:p>
        </p:txBody>
      </p:sp>
      <p:cxnSp>
        <p:nvCxnSpPr>
          <p:cNvPr id="8" name="Straight Connector 7"/>
          <p:cNvCxnSpPr/>
          <p:nvPr/>
        </p:nvCxnSpPr>
        <p:spPr>
          <a:xfrm>
            <a:off x="228600" y="990600"/>
            <a:ext cx="8686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0" descr="C:\Users\caamay0000\AppData\Local\Microsoft\Windows\Temporary Internet Files\Content.Word\LansingSchoolDistrict_colorGOLD-01.png"/>
          <p:cNvPicPr>
            <a:picLocks noChangeAspect="1" noChangeArrowheads="1"/>
          </p:cNvPicPr>
          <p:nvPr/>
        </p:nvPicPr>
        <p:blipFill>
          <a:blip r:embed="rId4">
            <a:extLst>
              <a:ext uri="{28A0092B-C50C-407E-A947-70E740481C1C}">
                <a14:useLocalDpi xmlns:a14="http://schemas.microsoft.com/office/drawing/2010/main" val="0"/>
              </a:ext>
            </a:extLst>
          </a:blip>
          <a:srcRect l="4556" t="19666" r="7848" b="20084"/>
          <a:stretch>
            <a:fillRect/>
          </a:stretch>
        </p:blipFill>
        <p:spPr bwMode="auto">
          <a:xfrm>
            <a:off x="7035589" y="5943600"/>
            <a:ext cx="192523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0" y="304800"/>
            <a:ext cx="9144000" cy="646331"/>
          </a:xfrm>
          <a:prstGeom prst="rect">
            <a:avLst/>
          </a:prstGeom>
        </p:spPr>
        <p:txBody>
          <a:bodyPr wrap="square">
            <a:spAutoFit/>
          </a:bodyPr>
          <a:lstStyle/>
          <a:p>
            <a:pPr algn="ctr"/>
            <a:r>
              <a:rPr lang="en-US" sz="3600" b="1" dirty="0" smtClean="0">
                <a:latin typeface="Candara" panose="020E0502030303020204" pitchFamily="34" charset="0"/>
              </a:rPr>
              <a:t>Title I, Part A – Improving Basic Programs</a:t>
            </a:r>
            <a:endParaRPr lang="en-US" sz="3600" b="1" dirty="0">
              <a:latin typeface="Candara" panose="020E0502030303020204" pitchFamily="34" charset="0"/>
            </a:endParaRPr>
          </a:p>
        </p:txBody>
      </p:sp>
      <p:sp>
        <p:nvSpPr>
          <p:cNvPr id="10" name="Content Placeholder 2"/>
          <p:cNvSpPr txBox="1">
            <a:spLocks/>
          </p:cNvSpPr>
          <p:nvPr/>
        </p:nvSpPr>
        <p:spPr>
          <a:xfrm>
            <a:off x="228600" y="1166018"/>
            <a:ext cx="8686800" cy="452596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2400" dirty="0" smtClean="0">
                <a:solidFill>
                  <a:schemeClr val="tx1"/>
                </a:solidFill>
                <a:latin typeface="Candara" panose="020E0502030303020204" pitchFamily="34" charset="0"/>
              </a:rPr>
              <a:t>The Title I, Part A program is designed to help disadvantaged children meet high academic standards by participating in either a schoolwide or a targeted assistance program.  Schoolwide programs are implemented in high-poverty schools following a year of planning with external technical assistance and use Title I funds to upgrade the entire educational program of the school.  </a:t>
            </a:r>
          </a:p>
          <a:p>
            <a:pPr algn="l"/>
            <a:endParaRPr lang="en-US" sz="1000" dirty="0">
              <a:solidFill>
                <a:schemeClr val="tx1"/>
              </a:solidFill>
              <a:latin typeface="Candara" panose="020E0502030303020204" pitchFamily="34" charset="0"/>
            </a:endParaRPr>
          </a:p>
          <a:p>
            <a:pPr algn="l"/>
            <a:r>
              <a:rPr lang="en-US" sz="2400" dirty="0" smtClean="0">
                <a:solidFill>
                  <a:schemeClr val="tx1"/>
                </a:solidFill>
                <a:latin typeface="Candara" panose="020E0502030303020204" pitchFamily="34" charset="0"/>
              </a:rPr>
              <a:t>Targeted assistance programs provide supplementary instruction to children who are failing or most at risk of failing to meet the district's core academic curriculum standards.  School-based decision-making, professional development, and parent involvement are important components of each district's Title I, Part A program.</a:t>
            </a:r>
            <a:endParaRPr lang="en-US" sz="2400" dirty="0">
              <a:solidFill>
                <a:schemeClr val="tx1"/>
              </a:solidFill>
              <a:latin typeface="Candara" panose="020E0502030303020204" pitchFamily="34" charset="0"/>
            </a:endParaRPr>
          </a:p>
        </p:txBody>
      </p:sp>
    </p:spTree>
    <p:extLst>
      <p:ext uri="{BB962C8B-B14F-4D97-AF65-F5344CB8AC3E}">
        <p14:creationId xmlns:p14="http://schemas.microsoft.com/office/powerpoint/2010/main" val="3435337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i.huffpost.com/gen/1185973/thumbs/o-BLACK-TEACHERS-facebook.jpg"/>
          <p:cNvPicPr>
            <a:picLocks noChangeAspect="1" noChangeArrowheads="1"/>
          </p:cNvPicPr>
          <p:nvPr/>
        </p:nvPicPr>
        <p:blipFill rotWithShape="1">
          <a:blip r:embed="rId3">
            <a:extLst>
              <a:ext uri="{28A0092B-C50C-407E-A947-70E740481C1C}">
                <a14:useLocalDpi xmlns:a14="http://schemas.microsoft.com/office/drawing/2010/main" val="0"/>
              </a:ext>
            </a:extLst>
          </a:blip>
          <a:srcRect t="16413" r="20059"/>
          <a:stretch/>
        </p:blipFill>
        <p:spPr bwMode="auto">
          <a:xfrm>
            <a:off x="0" y="0"/>
            <a:ext cx="9134474" cy="6857999"/>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6" name="Rectangle 5"/>
          <p:cNvSpPr/>
          <p:nvPr/>
        </p:nvSpPr>
        <p:spPr>
          <a:xfrm>
            <a:off x="-1588" y="0"/>
            <a:ext cx="9144001" cy="6858000"/>
          </a:xfrm>
          <a:prstGeom prst="rect">
            <a:avLst/>
          </a:prstGeom>
          <a:solidFill>
            <a:srgbClr val="FFFFFF">
              <a:alpha val="94902"/>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52401" y="228601"/>
            <a:ext cx="8799512" cy="1077218"/>
          </a:xfrm>
          <a:prstGeom prst="rect">
            <a:avLst/>
          </a:prstGeom>
        </p:spPr>
        <p:txBody>
          <a:bodyPr>
            <a:spAutoFit/>
          </a:bodyPr>
          <a:lstStyle/>
          <a:p>
            <a:pPr algn="ctr" fontAlgn="auto">
              <a:spcBef>
                <a:spcPts val="0"/>
              </a:spcBef>
              <a:spcAft>
                <a:spcPts val="0"/>
              </a:spcAft>
              <a:defRPr/>
            </a:pPr>
            <a:r>
              <a:rPr lang="en-US" sz="4000" dirty="0">
                <a:ln w="19050">
                  <a:solidFill>
                    <a:schemeClr val="tx1"/>
                  </a:solidFill>
                  <a:prstDash val="solid"/>
                </a:ln>
                <a:solidFill>
                  <a:schemeClr val="tx1">
                    <a:lumMod val="75000"/>
                    <a:lumOff val="25000"/>
                  </a:schemeClr>
                </a:solidFill>
                <a:effectLst>
                  <a:outerShdw blurRad="38100" dist="38100" dir="2700000" algn="tl">
                    <a:srgbClr val="000000">
                      <a:alpha val="43137"/>
                    </a:srgbClr>
                  </a:outerShdw>
                </a:effectLst>
                <a:latin typeface="Franklin Gothic Demi Cond" pitchFamily="34" charset="0"/>
              </a:rPr>
              <a:t> </a:t>
            </a:r>
            <a:endParaRPr lang="en-US" sz="5400" b="1" dirty="0">
              <a:ln w="19050">
                <a:noFill/>
                <a:prstDash val="solid"/>
              </a:ln>
              <a:latin typeface="Candara" panose="020E0502030303020204" pitchFamily="34" charset="0"/>
            </a:endParaRPr>
          </a:p>
          <a:p>
            <a:pPr fontAlgn="auto">
              <a:spcBef>
                <a:spcPts val="0"/>
              </a:spcBef>
              <a:spcAft>
                <a:spcPts val="0"/>
              </a:spcAft>
              <a:defRPr/>
            </a:pPr>
            <a:r>
              <a:rPr lang="en-US" sz="2400" dirty="0" smtClean="0">
                <a:latin typeface="Candara" panose="020E0502030303020204" pitchFamily="34" charset="0"/>
              </a:rPr>
              <a:t>                    </a:t>
            </a:r>
            <a:endParaRPr lang="en-US" sz="2400" dirty="0">
              <a:latin typeface="Candara" panose="020E0502030303020204" pitchFamily="34" charset="0"/>
            </a:endParaRPr>
          </a:p>
        </p:txBody>
      </p:sp>
      <p:cxnSp>
        <p:nvCxnSpPr>
          <p:cNvPr id="8" name="Straight Connector 7"/>
          <p:cNvCxnSpPr/>
          <p:nvPr/>
        </p:nvCxnSpPr>
        <p:spPr>
          <a:xfrm>
            <a:off x="228600" y="990600"/>
            <a:ext cx="8686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0" descr="C:\Users\caamay0000\AppData\Local\Microsoft\Windows\Temporary Internet Files\Content.Word\LansingSchoolDistrict_colorGOLD-01.png"/>
          <p:cNvPicPr>
            <a:picLocks noChangeAspect="1" noChangeArrowheads="1"/>
          </p:cNvPicPr>
          <p:nvPr/>
        </p:nvPicPr>
        <p:blipFill>
          <a:blip r:embed="rId4">
            <a:extLst>
              <a:ext uri="{28A0092B-C50C-407E-A947-70E740481C1C}">
                <a14:useLocalDpi xmlns:a14="http://schemas.microsoft.com/office/drawing/2010/main" val="0"/>
              </a:ext>
            </a:extLst>
          </a:blip>
          <a:srcRect l="4556" t="19666" r="7848" b="20084"/>
          <a:stretch>
            <a:fillRect/>
          </a:stretch>
        </p:blipFill>
        <p:spPr bwMode="auto">
          <a:xfrm>
            <a:off x="7035589" y="5943600"/>
            <a:ext cx="192523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ent Placeholder 2"/>
          <p:cNvSpPr txBox="1">
            <a:spLocks/>
          </p:cNvSpPr>
          <p:nvPr/>
        </p:nvSpPr>
        <p:spPr>
          <a:xfrm>
            <a:off x="228600" y="1166017"/>
            <a:ext cx="86868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spcAft>
                <a:spcPts val="1200"/>
              </a:spcAft>
              <a:buFont typeface="Wingdings" panose="05000000000000000000" pitchFamily="2" charset="2"/>
              <a:buChar char="§"/>
            </a:pPr>
            <a:r>
              <a:rPr lang="en-US" sz="2700" dirty="0" smtClean="0">
                <a:solidFill>
                  <a:schemeClr val="tx1"/>
                </a:solidFill>
                <a:latin typeface="Candara" panose="020E0502030303020204" pitchFamily="34" charset="0"/>
              </a:rPr>
              <a:t>Must be supplemental</a:t>
            </a:r>
          </a:p>
          <a:p>
            <a:pPr marL="457200" indent="-457200" algn="l">
              <a:spcAft>
                <a:spcPts val="1200"/>
              </a:spcAft>
              <a:buFont typeface="Wingdings" panose="05000000000000000000" pitchFamily="2" charset="2"/>
              <a:buChar char="§"/>
            </a:pPr>
            <a:r>
              <a:rPr lang="en-US" sz="2700" dirty="0" smtClean="0">
                <a:solidFill>
                  <a:schemeClr val="tx1"/>
                </a:solidFill>
                <a:latin typeface="Candara" panose="020E0502030303020204" pitchFamily="34" charset="0"/>
              </a:rPr>
              <a:t>Must ensure school-based decision making</a:t>
            </a:r>
          </a:p>
          <a:p>
            <a:pPr marL="457200" indent="-457200" algn="l">
              <a:spcAft>
                <a:spcPts val="1200"/>
              </a:spcAft>
              <a:buFont typeface="Wingdings" panose="05000000000000000000" pitchFamily="2" charset="2"/>
              <a:buChar char="§"/>
            </a:pPr>
            <a:r>
              <a:rPr lang="en-US" sz="2700" dirty="0" smtClean="0">
                <a:solidFill>
                  <a:schemeClr val="tx1"/>
                </a:solidFill>
                <a:latin typeface="Candara" panose="020E0502030303020204" pitchFamily="34" charset="0"/>
              </a:rPr>
              <a:t>Must provide for parent involvement programming</a:t>
            </a:r>
          </a:p>
          <a:p>
            <a:pPr marL="457200" indent="-457200" algn="l">
              <a:spcAft>
                <a:spcPts val="1200"/>
              </a:spcAft>
              <a:buFont typeface="Wingdings" panose="05000000000000000000" pitchFamily="2" charset="2"/>
              <a:buChar char="§"/>
            </a:pPr>
            <a:r>
              <a:rPr lang="en-US" sz="2700" dirty="0" smtClean="0">
                <a:solidFill>
                  <a:schemeClr val="tx1"/>
                </a:solidFill>
                <a:latin typeface="Candara" panose="020E0502030303020204" pitchFamily="34" charset="0"/>
              </a:rPr>
              <a:t>Must provide equitable share to private schools who serve students within the District’s boundaries</a:t>
            </a:r>
          </a:p>
          <a:p>
            <a:pPr marL="457200" indent="-457200" algn="l">
              <a:spcAft>
                <a:spcPts val="1200"/>
              </a:spcAft>
              <a:buFont typeface="Wingdings" panose="05000000000000000000" pitchFamily="2" charset="2"/>
              <a:buChar char="§"/>
            </a:pPr>
            <a:r>
              <a:rPr lang="en-US" sz="2700" dirty="0" smtClean="0">
                <a:solidFill>
                  <a:schemeClr val="tx1"/>
                </a:solidFill>
                <a:latin typeface="Candara" panose="020E0502030303020204" pitchFamily="34" charset="0"/>
              </a:rPr>
              <a:t>Compliance with regulations is monitored at the District level by the Department of Improvement &amp; Innovation</a:t>
            </a:r>
            <a:endParaRPr lang="en-US" sz="2700" dirty="0">
              <a:solidFill>
                <a:schemeClr val="tx1"/>
              </a:solidFill>
              <a:latin typeface="Candara" panose="020E0502030303020204" pitchFamily="34" charset="0"/>
            </a:endParaRPr>
          </a:p>
        </p:txBody>
      </p:sp>
      <p:sp>
        <p:nvSpPr>
          <p:cNvPr id="12" name="Rectangle 11"/>
          <p:cNvSpPr/>
          <p:nvPr/>
        </p:nvSpPr>
        <p:spPr>
          <a:xfrm>
            <a:off x="0" y="304800"/>
            <a:ext cx="9144000" cy="646331"/>
          </a:xfrm>
          <a:prstGeom prst="rect">
            <a:avLst/>
          </a:prstGeom>
        </p:spPr>
        <p:txBody>
          <a:bodyPr wrap="square">
            <a:spAutoFit/>
          </a:bodyPr>
          <a:lstStyle/>
          <a:p>
            <a:pPr algn="ctr"/>
            <a:r>
              <a:rPr lang="en-US" sz="3600" b="1" dirty="0" smtClean="0">
                <a:latin typeface="Candara" panose="020E0502030303020204" pitchFamily="34" charset="0"/>
              </a:rPr>
              <a:t>Title I, Part A – Improving Basic Programs</a:t>
            </a:r>
            <a:endParaRPr lang="en-US" sz="3600" b="1" dirty="0">
              <a:latin typeface="Candara" panose="020E0502030303020204" pitchFamily="34" charset="0"/>
            </a:endParaRPr>
          </a:p>
        </p:txBody>
      </p:sp>
    </p:spTree>
    <p:extLst>
      <p:ext uri="{BB962C8B-B14F-4D97-AF65-F5344CB8AC3E}">
        <p14:creationId xmlns:p14="http://schemas.microsoft.com/office/powerpoint/2010/main" val="1034159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i.huffpost.com/gen/1185973/thumbs/o-BLACK-TEACHERS-facebook.jpg"/>
          <p:cNvPicPr>
            <a:picLocks noChangeAspect="1" noChangeArrowheads="1"/>
          </p:cNvPicPr>
          <p:nvPr/>
        </p:nvPicPr>
        <p:blipFill rotWithShape="1">
          <a:blip r:embed="rId3">
            <a:extLst>
              <a:ext uri="{28A0092B-C50C-407E-A947-70E740481C1C}">
                <a14:useLocalDpi xmlns:a14="http://schemas.microsoft.com/office/drawing/2010/main" val="0"/>
              </a:ext>
            </a:extLst>
          </a:blip>
          <a:srcRect t="16413" r="20059"/>
          <a:stretch/>
        </p:blipFill>
        <p:spPr bwMode="auto">
          <a:xfrm>
            <a:off x="0" y="0"/>
            <a:ext cx="9134474" cy="6857999"/>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6" name="Rectangle 5"/>
          <p:cNvSpPr/>
          <p:nvPr/>
        </p:nvSpPr>
        <p:spPr>
          <a:xfrm>
            <a:off x="-1588" y="0"/>
            <a:ext cx="9144001" cy="6858000"/>
          </a:xfrm>
          <a:prstGeom prst="rect">
            <a:avLst/>
          </a:prstGeom>
          <a:solidFill>
            <a:srgbClr val="FFFFFF">
              <a:alpha val="94902"/>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52401" y="228601"/>
            <a:ext cx="8799512" cy="1077218"/>
          </a:xfrm>
          <a:prstGeom prst="rect">
            <a:avLst/>
          </a:prstGeom>
        </p:spPr>
        <p:txBody>
          <a:bodyPr>
            <a:spAutoFit/>
          </a:bodyPr>
          <a:lstStyle/>
          <a:p>
            <a:pPr algn="ctr" fontAlgn="auto">
              <a:spcBef>
                <a:spcPts val="0"/>
              </a:spcBef>
              <a:spcAft>
                <a:spcPts val="0"/>
              </a:spcAft>
              <a:defRPr/>
            </a:pPr>
            <a:r>
              <a:rPr lang="en-US" sz="4000" dirty="0">
                <a:ln w="19050">
                  <a:solidFill>
                    <a:schemeClr val="tx1"/>
                  </a:solidFill>
                  <a:prstDash val="solid"/>
                </a:ln>
                <a:solidFill>
                  <a:schemeClr val="tx1">
                    <a:lumMod val="75000"/>
                    <a:lumOff val="25000"/>
                  </a:schemeClr>
                </a:solidFill>
                <a:effectLst>
                  <a:outerShdw blurRad="38100" dist="38100" dir="2700000" algn="tl">
                    <a:srgbClr val="000000">
                      <a:alpha val="43137"/>
                    </a:srgbClr>
                  </a:outerShdw>
                </a:effectLst>
                <a:latin typeface="Franklin Gothic Demi Cond" pitchFamily="34" charset="0"/>
              </a:rPr>
              <a:t> </a:t>
            </a:r>
            <a:endParaRPr lang="en-US" sz="5400" b="1" dirty="0">
              <a:ln w="19050">
                <a:noFill/>
                <a:prstDash val="solid"/>
              </a:ln>
              <a:latin typeface="Candara" panose="020E0502030303020204" pitchFamily="34" charset="0"/>
            </a:endParaRPr>
          </a:p>
          <a:p>
            <a:pPr fontAlgn="auto">
              <a:spcBef>
                <a:spcPts val="0"/>
              </a:spcBef>
              <a:spcAft>
                <a:spcPts val="0"/>
              </a:spcAft>
              <a:defRPr/>
            </a:pPr>
            <a:r>
              <a:rPr lang="en-US" sz="2400" dirty="0" smtClean="0">
                <a:latin typeface="Candara" panose="020E0502030303020204" pitchFamily="34" charset="0"/>
              </a:rPr>
              <a:t>                    </a:t>
            </a:r>
            <a:endParaRPr lang="en-US" sz="2400" dirty="0">
              <a:latin typeface="Candara" panose="020E0502030303020204" pitchFamily="34" charset="0"/>
            </a:endParaRPr>
          </a:p>
        </p:txBody>
      </p:sp>
      <p:cxnSp>
        <p:nvCxnSpPr>
          <p:cNvPr id="8" name="Straight Connector 7"/>
          <p:cNvCxnSpPr/>
          <p:nvPr/>
        </p:nvCxnSpPr>
        <p:spPr>
          <a:xfrm>
            <a:off x="228600" y="990600"/>
            <a:ext cx="8686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0" descr="C:\Users\caamay0000\AppData\Local\Microsoft\Windows\Temporary Internet Files\Content.Word\LansingSchoolDistrict_colorGOLD-01.png"/>
          <p:cNvPicPr>
            <a:picLocks noChangeAspect="1" noChangeArrowheads="1"/>
          </p:cNvPicPr>
          <p:nvPr/>
        </p:nvPicPr>
        <p:blipFill>
          <a:blip r:embed="rId4">
            <a:extLst>
              <a:ext uri="{28A0092B-C50C-407E-A947-70E740481C1C}">
                <a14:useLocalDpi xmlns:a14="http://schemas.microsoft.com/office/drawing/2010/main" val="0"/>
              </a:ext>
            </a:extLst>
          </a:blip>
          <a:srcRect l="4556" t="19666" r="7848" b="20084"/>
          <a:stretch>
            <a:fillRect/>
          </a:stretch>
        </p:blipFill>
        <p:spPr bwMode="auto">
          <a:xfrm>
            <a:off x="7035589" y="5943600"/>
            <a:ext cx="192523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ent Placeholder 2"/>
          <p:cNvSpPr txBox="1">
            <a:spLocks/>
          </p:cNvSpPr>
          <p:nvPr/>
        </p:nvSpPr>
        <p:spPr>
          <a:xfrm>
            <a:off x="228600" y="1166017"/>
            <a:ext cx="86868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sz="2800" dirty="0" smtClean="0">
              <a:solidFill>
                <a:schemeClr val="accent1">
                  <a:lumMod val="75000"/>
                </a:schemeClr>
              </a:solidFill>
            </a:endParaRPr>
          </a:p>
          <a:p>
            <a:endParaRPr lang="en-US" sz="2800" dirty="0">
              <a:solidFill>
                <a:schemeClr val="accent1">
                  <a:lumMod val="75000"/>
                </a:schemeClr>
              </a:solidFill>
            </a:endParaRPr>
          </a:p>
          <a:p>
            <a:r>
              <a:rPr lang="en-US" sz="3600" dirty="0" smtClean="0">
                <a:solidFill>
                  <a:schemeClr val="accent1">
                    <a:lumMod val="75000"/>
                  </a:schemeClr>
                </a:solidFill>
              </a:rPr>
              <a:t>Title </a:t>
            </a:r>
            <a:r>
              <a:rPr lang="en-US" sz="3600" dirty="0">
                <a:solidFill>
                  <a:schemeClr val="accent1">
                    <a:lumMod val="75000"/>
                  </a:schemeClr>
                </a:solidFill>
              </a:rPr>
              <a:t>IA and IIA funds are allocated based on number of students eligible for free / reduced price meals.</a:t>
            </a:r>
          </a:p>
        </p:txBody>
      </p:sp>
      <p:sp>
        <p:nvSpPr>
          <p:cNvPr id="12" name="Rectangle 11"/>
          <p:cNvSpPr/>
          <p:nvPr/>
        </p:nvSpPr>
        <p:spPr>
          <a:xfrm>
            <a:off x="0" y="304800"/>
            <a:ext cx="9144000" cy="646331"/>
          </a:xfrm>
          <a:prstGeom prst="rect">
            <a:avLst/>
          </a:prstGeom>
        </p:spPr>
        <p:txBody>
          <a:bodyPr wrap="square">
            <a:spAutoFit/>
          </a:bodyPr>
          <a:lstStyle/>
          <a:p>
            <a:pPr algn="ctr"/>
            <a:r>
              <a:rPr lang="en-US" sz="3600" b="1" dirty="0" smtClean="0">
                <a:latin typeface="Candara" panose="020E0502030303020204" pitchFamily="34" charset="0"/>
              </a:rPr>
              <a:t>How Are Funds Allocated to Schools</a:t>
            </a:r>
            <a:endParaRPr lang="en-US" sz="3600" b="1" dirty="0">
              <a:latin typeface="Candara" panose="020E0502030303020204" pitchFamily="34" charset="0"/>
            </a:endParaRPr>
          </a:p>
        </p:txBody>
      </p:sp>
    </p:spTree>
    <p:extLst>
      <p:ext uri="{BB962C8B-B14F-4D97-AF65-F5344CB8AC3E}">
        <p14:creationId xmlns:p14="http://schemas.microsoft.com/office/powerpoint/2010/main" val="1649556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i.huffpost.com/gen/1185973/thumbs/o-BLACK-TEACHERS-facebook.jpg"/>
          <p:cNvPicPr>
            <a:picLocks noChangeAspect="1" noChangeArrowheads="1"/>
          </p:cNvPicPr>
          <p:nvPr/>
        </p:nvPicPr>
        <p:blipFill rotWithShape="1">
          <a:blip r:embed="rId3">
            <a:extLst>
              <a:ext uri="{28A0092B-C50C-407E-A947-70E740481C1C}">
                <a14:useLocalDpi xmlns:a14="http://schemas.microsoft.com/office/drawing/2010/main" val="0"/>
              </a:ext>
            </a:extLst>
          </a:blip>
          <a:srcRect t="16413" r="20059"/>
          <a:stretch/>
        </p:blipFill>
        <p:spPr bwMode="auto">
          <a:xfrm>
            <a:off x="0" y="0"/>
            <a:ext cx="9134474" cy="6857999"/>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6" name="Rectangle 5"/>
          <p:cNvSpPr/>
          <p:nvPr/>
        </p:nvSpPr>
        <p:spPr>
          <a:xfrm>
            <a:off x="-1588" y="0"/>
            <a:ext cx="9144001" cy="6858000"/>
          </a:xfrm>
          <a:prstGeom prst="rect">
            <a:avLst/>
          </a:prstGeom>
          <a:solidFill>
            <a:srgbClr val="FFFFFF">
              <a:alpha val="94902"/>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52401" y="228601"/>
            <a:ext cx="8799512" cy="1077218"/>
          </a:xfrm>
          <a:prstGeom prst="rect">
            <a:avLst/>
          </a:prstGeom>
        </p:spPr>
        <p:txBody>
          <a:bodyPr>
            <a:spAutoFit/>
          </a:bodyPr>
          <a:lstStyle/>
          <a:p>
            <a:pPr algn="ctr" fontAlgn="auto">
              <a:spcBef>
                <a:spcPts val="0"/>
              </a:spcBef>
              <a:spcAft>
                <a:spcPts val="0"/>
              </a:spcAft>
              <a:defRPr/>
            </a:pPr>
            <a:r>
              <a:rPr lang="en-US" sz="4000" dirty="0">
                <a:ln w="19050">
                  <a:solidFill>
                    <a:schemeClr val="tx1"/>
                  </a:solidFill>
                  <a:prstDash val="solid"/>
                </a:ln>
                <a:solidFill>
                  <a:schemeClr val="tx1">
                    <a:lumMod val="75000"/>
                    <a:lumOff val="25000"/>
                  </a:schemeClr>
                </a:solidFill>
                <a:effectLst>
                  <a:outerShdw blurRad="38100" dist="38100" dir="2700000" algn="tl">
                    <a:srgbClr val="000000">
                      <a:alpha val="43137"/>
                    </a:srgbClr>
                  </a:outerShdw>
                </a:effectLst>
                <a:latin typeface="Franklin Gothic Demi Cond" pitchFamily="34" charset="0"/>
              </a:rPr>
              <a:t> </a:t>
            </a:r>
            <a:endParaRPr lang="en-US" sz="5400" b="1" dirty="0">
              <a:ln w="19050">
                <a:noFill/>
                <a:prstDash val="solid"/>
              </a:ln>
              <a:latin typeface="Candara" panose="020E0502030303020204" pitchFamily="34" charset="0"/>
            </a:endParaRPr>
          </a:p>
          <a:p>
            <a:pPr fontAlgn="auto">
              <a:spcBef>
                <a:spcPts val="0"/>
              </a:spcBef>
              <a:spcAft>
                <a:spcPts val="0"/>
              </a:spcAft>
              <a:defRPr/>
            </a:pPr>
            <a:r>
              <a:rPr lang="en-US" sz="2400" dirty="0" smtClean="0">
                <a:latin typeface="Candara" panose="020E0502030303020204" pitchFamily="34" charset="0"/>
              </a:rPr>
              <a:t>                    </a:t>
            </a:r>
            <a:endParaRPr lang="en-US" sz="2400" dirty="0">
              <a:latin typeface="Candara" panose="020E0502030303020204" pitchFamily="34" charset="0"/>
            </a:endParaRPr>
          </a:p>
        </p:txBody>
      </p:sp>
      <p:cxnSp>
        <p:nvCxnSpPr>
          <p:cNvPr id="8" name="Straight Connector 7"/>
          <p:cNvCxnSpPr/>
          <p:nvPr/>
        </p:nvCxnSpPr>
        <p:spPr>
          <a:xfrm>
            <a:off x="228600" y="990600"/>
            <a:ext cx="8686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0" descr="C:\Users\caamay0000\AppData\Local\Microsoft\Windows\Temporary Internet Files\Content.Word\LansingSchoolDistrict_colorGOLD-01.png"/>
          <p:cNvPicPr>
            <a:picLocks noChangeAspect="1" noChangeArrowheads="1"/>
          </p:cNvPicPr>
          <p:nvPr/>
        </p:nvPicPr>
        <p:blipFill>
          <a:blip r:embed="rId4">
            <a:extLst>
              <a:ext uri="{28A0092B-C50C-407E-A947-70E740481C1C}">
                <a14:useLocalDpi xmlns:a14="http://schemas.microsoft.com/office/drawing/2010/main" val="0"/>
              </a:ext>
            </a:extLst>
          </a:blip>
          <a:srcRect l="4556" t="19666" r="7848" b="20084"/>
          <a:stretch>
            <a:fillRect/>
          </a:stretch>
        </p:blipFill>
        <p:spPr bwMode="auto">
          <a:xfrm>
            <a:off x="7035589" y="5943600"/>
            <a:ext cx="192523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0" y="304800"/>
            <a:ext cx="9144000" cy="646331"/>
          </a:xfrm>
          <a:prstGeom prst="rect">
            <a:avLst/>
          </a:prstGeom>
        </p:spPr>
        <p:txBody>
          <a:bodyPr wrap="square">
            <a:spAutoFit/>
          </a:bodyPr>
          <a:lstStyle/>
          <a:p>
            <a:pPr algn="ctr"/>
            <a:r>
              <a:rPr lang="en-US" sz="3600" b="1" dirty="0" smtClean="0">
                <a:latin typeface="Candara" panose="020E0502030303020204" pitchFamily="34" charset="0"/>
              </a:rPr>
              <a:t>Title I, Part A …2020 – 2019 Programming </a:t>
            </a:r>
            <a:endParaRPr lang="en-US" sz="3600" b="1" dirty="0">
              <a:latin typeface="Candara" panose="020E0502030303020204" pitchFamily="34" charset="0"/>
            </a:endParaRPr>
          </a:p>
        </p:txBody>
      </p:sp>
      <p:sp>
        <p:nvSpPr>
          <p:cNvPr id="10" name="Content Placeholder 2"/>
          <p:cNvSpPr txBox="1">
            <a:spLocks/>
          </p:cNvSpPr>
          <p:nvPr/>
        </p:nvSpPr>
        <p:spPr>
          <a:xfrm>
            <a:off x="228600" y="1055095"/>
            <a:ext cx="8686800" cy="553958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Aft>
                <a:spcPts val="600"/>
              </a:spcAft>
            </a:pPr>
            <a:r>
              <a:rPr lang="en-US" sz="2600" u="sng" dirty="0" smtClean="0">
                <a:solidFill>
                  <a:schemeClr val="tx1"/>
                </a:solidFill>
                <a:latin typeface="Candara" panose="020E0502030303020204" pitchFamily="34" charset="0"/>
              </a:rPr>
              <a:t>District Allocation</a:t>
            </a:r>
            <a:r>
              <a:rPr lang="en-US" sz="2600" dirty="0" smtClean="0">
                <a:solidFill>
                  <a:schemeClr val="tx1"/>
                </a:solidFill>
                <a:latin typeface="Candara" panose="020E0502030303020204" pitchFamily="34" charset="0"/>
              </a:rPr>
              <a:t>		</a:t>
            </a:r>
            <a:endParaRPr lang="en-US" sz="2600" dirty="0">
              <a:solidFill>
                <a:schemeClr val="tx1"/>
              </a:solidFill>
              <a:latin typeface="Candara" panose="020E0502030303020204" pitchFamily="34" charset="0"/>
            </a:endParaRPr>
          </a:p>
          <a:p>
            <a:pPr marL="285750" indent="-285750" algn="l">
              <a:buFont typeface="Wingdings" panose="05000000000000000000" pitchFamily="2" charset="2"/>
              <a:buChar char="§"/>
            </a:pPr>
            <a:r>
              <a:rPr lang="en-US" sz="2200" dirty="0" smtClean="0">
                <a:solidFill>
                  <a:schemeClr val="accent1">
                    <a:lumMod val="75000"/>
                  </a:schemeClr>
                </a:solidFill>
                <a:latin typeface="Candara" panose="020E0502030303020204" pitchFamily="34" charset="0"/>
              </a:rPr>
              <a:t>Supplemental Bilingual Programming</a:t>
            </a:r>
          </a:p>
          <a:p>
            <a:pPr marL="285750" indent="-285750" algn="l">
              <a:buFont typeface="Wingdings" panose="05000000000000000000" pitchFamily="2" charset="2"/>
              <a:buChar char="§"/>
            </a:pPr>
            <a:r>
              <a:rPr lang="en-US" sz="2200" dirty="0" smtClean="0">
                <a:solidFill>
                  <a:schemeClr val="accent1">
                    <a:lumMod val="75000"/>
                  </a:schemeClr>
                </a:solidFill>
                <a:latin typeface="Candara" panose="020E0502030303020204" pitchFamily="34" charset="0"/>
              </a:rPr>
              <a:t>Full-day Kindergarten</a:t>
            </a:r>
          </a:p>
          <a:p>
            <a:pPr marL="285750" indent="-285750" algn="l">
              <a:buFont typeface="Wingdings" panose="05000000000000000000" pitchFamily="2" charset="2"/>
              <a:buChar char="§"/>
            </a:pPr>
            <a:r>
              <a:rPr lang="en-US" sz="2200" dirty="0" smtClean="0">
                <a:solidFill>
                  <a:schemeClr val="accent1">
                    <a:lumMod val="75000"/>
                  </a:schemeClr>
                </a:solidFill>
                <a:latin typeface="Candara" panose="020E0502030303020204" pitchFamily="34" charset="0"/>
              </a:rPr>
              <a:t>Supplemental GSRP Programming</a:t>
            </a:r>
          </a:p>
          <a:p>
            <a:pPr marL="285750" indent="-285750" algn="l">
              <a:buFont typeface="Wingdings" panose="05000000000000000000" pitchFamily="2" charset="2"/>
              <a:buChar char="§"/>
            </a:pPr>
            <a:r>
              <a:rPr lang="en-US" sz="2200" dirty="0" smtClean="0">
                <a:solidFill>
                  <a:schemeClr val="accent1">
                    <a:lumMod val="75000"/>
                  </a:schemeClr>
                </a:solidFill>
                <a:latin typeface="Candara" panose="020E0502030303020204" pitchFamily="34" charset="0"/>
              </a:rPr>
              <a:t>Student Support Specialists</a:t>
            </a:r>
          </a:p>
          <a:p>
            <a:pPr marL="285750" indent="-285750" algn="l">
              <a:buFont typeface="Wingdings" panose="05000000000000000000" pitchFamily="2" charset="2"/>
              <a:buChar char="§"/>
            </a:pPr>
            <a:r>
              <a:rPr lang="en-US" sz="2200" dirty="0" smtClean="0">
                <a:solidFill>
                  <a:schemeClr val="accent1">
                    <a:lumMod val="75000"/>
                  </a:schemeClr>
                </a:solidFill>
                <a:latin typeface="Candara" panose="020E0502030303020204" pitchFamily="34" charset="0"/>
              </a:rPr>
              <a:t>Services Homeless Students</a:t>
            </a:r>
          </a:p>
          <a:p>
            <a:pPr algn="l"/>
            <a:endParaRPr lang="en-US" sz="1000" dirty="0">
              <a:solidFill>
                <a:schemeClr val="accent1">
                  <a:lumMod val="75000"/>
                </a:schemeClr>
              </a:solidFill>
              <a:latin typeface="Candara" panose="020E0502030303020204" pitchFamily="34" charset="0"/>
            </a:endParaRPr>
          </a:p>
          <a:p>
            <a:pPr algn="l">
              <a:spcAft>
                <a:spcPts val="600"/>
              </a:spcAft>
            </a:pPr>
            <a:r>
              <a:rPr lang="en-US" sz="2400" u="sng" dirty="0">
                <a:solidFill>
                  <a:schemeClr val="tx1"/>
                </a:solidFill>
                <a:latin typeface="Candara" panose="020E0502030303020204" pitchFamily="34" charset="0"/>
              </a:rPr>
              <a:t>School Allocation</a:t>
            </a:r>
            <a:r>
              <a:rPr lang="en-US" sz="2400" dirty="0">
                <a:solidFill>
                  <a:schemeClr val="tx1"/>
                </a:solidFill>
                <a:latin typeface="Candara" panose="020E0502030303020204" pitchFamily="34" charset="0"/>
              </a:rPr>
              <a:t>		</a:t>
            </a:r>
          </a:p>
          <a:p>
            <a:pPr marL="285750" indent="-285750" algn="l">
              <a:buFont typeface="Wingdings" panose="05000000000000000000" pitchFamily="2" charset="2"/>
              <a:buChar char="§"/>
            </a:pPr>
            <a:r>
              <a:rPr lang="en-US" sz="2200" dirty="0" smtClean="0">
                <a:solidFill>
                  <a:schemeClr val="accent1">
                    <a:lumMod val="75000"/>
                  </a:schemeClr>
                </a:solidFill>
                <a:latin typeface="Candara" panose="020E0502030303020204" pitchFamily="34" charset="0"/>
              </a:rPr>
              <a:t>Literacy Teacher			</a:t>
            </a:r>
            <a:endParaRPr lang="en-US" sz="2200" dirty="0">
              <a:solidFill>
                <a:schemeClr val="accent1">
                  <a:lumMod val="75000"/>
                </a:schemeClr>
              </a:solidFill>
              <a:latin typeface="Candara" panose="020E0502030303020204" pitchFamily="34" charset="0"/>
            </a:endParaRPr>
          </a:p>
          <a:p>
            <a:pPr marL="285750" indent="-285750" algn="l">
              <a:buFont typeface="Wingdings" panose="05000000000000000000" pitchFamily="2" charset="2"/>
              <a:buChar char="§"/>
            </a:pPr>
            <a:r>
              <a:rPr lang="en-US" sz="2200" dirty="0" smtClean="0">
                <a:solidFill>
                  <a:schemeClr val="accent1">
                    <a:lumMod val="75000"/>
                  </a:schemeClr>
                </a:solidFill>
                <a:latin typeface="Candara" panose="020E0502030303020204" pitchFamily="34" charset="0"/>
              </a:rPr>
              <a:t>Specialized Instructional Assistants		</a:t>
            </a:r>
            <a:endParaRPr lang="en-US" sz="2200" dirty="0">
              <a:solidFill>
                <a:schemeClr val="accent1">
                  <a:lumMod val="75000"/>
                </a:schemeClr>
              </a:solidFill>
              <a:latin typeface="Candara" panose="020E0502030303020204" pitchFamily="34" charset="0"/>
            </a:endParaRPr>
          </a:p>
          <a:p>
            <a:pPr marL="285750" indent="-285750" algn="l">
              <a:buFont typeface="Wingdings" panose="05000000000000000000" pitchFamily="2" charset="2"/>
              <a:buChar char="§"/>
            </a:pPr>
            <a:r>
              <a:rPr lang="en-US" sz="2200" dirty="0" smtClean="0">
                <a:solidFill>
                  <a:schemeClr val="accent1">
                    <a:lumMod val="75000"/>
                  </a:schemeClr>
                </a:solidFill>
                <a:latin typeface="Candara" panose="020E0502030303020204" pitchFamily="34" charset="0"/>
              </a:rPr>
              <a:t>Non-fiction supplemental reading material</a:t>
            </a:r>
          </a:p>
          <a:p>
            <a:pPr marL="285750" indent="-285750" algn="l">
              <a:buFont typeface="Wingdings" panose="05000000000000000000" pitchFamily="2" charset="2"/>
              <a:buChar char="§"/>
            </a:pPr>
            <a:r>
              <a:rPr lang="en-US" sz="2200" dirty="0" smtClean="0">
                <a:solidFill>
                  <a:schemeClr val="accent1">
                    <a:lumMod val="75000"/>
                  </a:schemeClr>
                </a:solidFill>
                <a:latin typeface="Candara" panose="020E0502030303020204" pitchFamily="34" charset="0"/>
              </a:rPr>
              <a:t>Refreshments / Supplies for Parent                                                    Involvement  Activities</a:t>
            </a:r>
            <a:endParaRPr lang="en-US" sz="2200" dirty="0">
              <a:solidFill>
                <a:schemeClr val="accent1">
                  <a:lumMod val="75000"/>
                </a:schemeClr>
              </a:solidFill>
              <a:latin typeface="Candara" panose="020E0502030303020204" pitchFamily="34" charset="0"/>
            </a:endParaRPr>
          </a:p>
          <a:p>
            <a:pPr algn="l"/>
            <a:endParaRPr lang="en-US" sz="2200" dirty="0">
              <a:solidFill>
                <a:schemeClr val="accent1">
                  <a:lumMod val="75000"/>
                </a:schemeClr>
              </a:solidFill>
              <a:latin typeface="Candara" panose="020E0502030303020204" pitchFamily="34" charset="0"/>
            </a:endParaRPr>
          </a:p>
        </p:txBody>
      </p:sp>
    </p:spTree>
    <p:extLst>
      <p:ext uri="{BB962C8B-B14F-4D97-AF65-F5344CB8AC3E}">
        <p14:creationId xmlns:p14="http://schemas.microsoft.com/office/powerpoint/2010/main" val="1810143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i.huffpost.com/gen/1185973/thumbs/o-BLACK-TEACHERS-facebook.jpg"/>
          <p:cNvPicPr>
            <a:picLocks noChangeAspect="1" noChangeArrowheads="1"/>
          </p:cNvPicPr>
          <p:nvPr/>
        </p:nvPicPr>
        <p:blipFill rotWithShape="1">
          <a:blip r:embed="rId3">
            <a:extLst>
              <a:ext uri="{28A0092B-C50C-407E-A947-70E740481C1C}">
                <a14:useLocalDpi xmlns:a14="http://schemas.microsoft.com/office/drawing/2010/main" val="0"/>
              </a:ext>
            </a:extLst>
          </a:blip>
          <a:srcRect t="16413" r="20059"/>
          <a:stretch/>
        </p:blipFill>
        <p:spPr bwMode="auto">
          <a:xfrm>
            <a:off x="0" y="0"/>
            <a:ext cx="9134474" cy="6857999"/>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6" name="Rectangle 5"/>
          <p:cNvSpPr/>
          <p:nvPr/>
        </p:nvSpPr>
        <p:spPr>
          <a:xfrm>
            <a:off x="-1588" y="0"/>
            <a:ext cx="9144001" cy="6858000"/>
          </a:xfrm>
          <a:prstGeom prst="rect">
            <a:avLst/>
          </a:prstGeom>
          <a:solidFill>
            <a:srgbClr val="FFFFFF">
              <a:alpha val="94902"/>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52401" y="228601"/>
            <a:ext cx="8799512" cy="1077218"/>
          </a:xfrm>
          <a:prstGeom prst="rect">
            <a:avLst/>
          </a:prstGeom>
        </p:spPr>
        <p:txBody>
          <a:bodyPr>
            <a:spAutoFit/>
          </a:bodyPr>
          <a:lstStyle/>
          <a:p>
            <a:pPr algn="ctr" fontAlgn="auto">
              <a:spcBef>
                <a:spcPts val="0"/>
              </a:spcBef>
              <a:spcAft>
                <a:spcPts val="0"/>
              </a:spcAft>
              <a:defRPr/>
            </a:pPr>
            <a:r>
              <a:rPr lang="en-US" sz="4000" dirty="0">
                <a:ln w="19050">
                  <a:solidFill>
                    <a:schemeClr val="tx1"/>
                  </a:solidFill>
                  <a:prstDash val="solid"/>
                </a:ln>
                <a:solidFill>
                  <a:schemeClr val="tx1">
                    <a:lumMod val="75000"/>
                    <a:lumOff val="25000"/>
                  </a:schemeClr>
                </a:solidFill>
                <a:effectLst>
                  <a:outerShdw blurRad="38100" dist="38100" dir="2700000" algn="tl">
                    <a:srgbClr val="000000">
                      <a:alpha val="43137"/>
                    </a:srgbClr>
                  </a:outerShdw>
                </a:effectLst>
                <a:latin typeface="Franklin Gothic Demi Cond" pitchFamily="34" charset="0"/>
              </a:rPr>
              <a:t> </a:t>
            </a:r>
            <a:endParaRPr lang="en-US" sz="5400" b="1" dirty="0">
              <a:ln w="19050">
                <a:noFill/>
                <a:prstDash val="solid"/>
              </a:ln>
              <a:latin typeface="Candara" panose="020E0502030303020204" pitchFamily="34" charset="0"/>
            </a:endParaRPr>
          </a:p>
          <a:p>
            <a:pPr fontAlgn="auto">
              <a:spcBef>
                <a:spcPts val="0"/>
              </a:spcBef>
              <a:spcAft>
                <a:spcPts val="0"/>
              </a:spcAft>
              <a:defRPr/>
            </a:pPr>
            <a:r>
              <a:rPr lang="en-US" sz="2400" dirty="0" smtClean="0">
                <a:latin typeface="Candara" panose="020E0502030303020204" pitchFamily="34" charset="0"/>
              </a:rPr>
              <a:t>                    </a:t>
            </a:r>
            <a:endParaRPr lang="en-US" sz="2400" dirty="0">
              <a:latin typeface="Candara" panose="020E0502030303020204" pitchFamily="34" charset="0"/>
            </a:endParaRPr>
          </a:p>
        </p:txBody>
      </p:sp>
      <p:cxnSp>
        <p:nvCxnSpPr>
          <p:cNvPr id="8" name="Straight Connector 7"/>
          <p:cNvCxnSpPr/>
          <p:nvPr/>
        </p:nvCxnSpPr>
        <p:spPr>
          <a:xfrm>
            <a:off x="228600" y="990600"/>
            <a:ext cx="8686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0" descr="C:\Users\caamay0000\AppData\Local\Microsoft\Windows\Temporary Internet Files\Content.Word\LansingSchoolDistrict_colorGOLD-01.png"/>
          <p:cNvPicPr>
            <a:picLocks noChangeAspect="1" noChangeArrowheads="1"/>
          </p:cNvPicPr>
          <p:nvPr/>
        </p:nvPicPr>
        <p:blipFill>
          <a:blip r:embed="rId4">
            <a:extLst>
              <a:ext uri="{28A0092B-C50C-407E-A947-70E740481C1C}">
                <a14:useLocalDpi xmlns:a14="http://schemas.microsoft.com/office/drawing/2010/main" val="0"/>
              </a:ext>
            </a:extLst>
          </a:blip>
          <a:srcRect l="4556" t="19666" r="7848" b="20084"/>
          <a:stretch>
            <a:fillRect/>
          </a:stretch>
        </p:blipFill>
        <p:spPr bwMode="auto">
          <a:xfrm>
            <a:off x="7035589" y="5943600"/>
            <a:ext cx="192523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0" y="304800"/>
            <a:ext cx="9144000" cy="646331"/>
          </a:xfrm>
          <a:prstGeom prst="rect">
            <a:avLst/>
          </a:prstGeom>
        </p:spPr>
        <p:txBody>
          <a:bodyPr wrap="square">
            <a:spAutoFit/>
          </a:bodyPr>
          <a:lstStyle/>
          <a:p>
            <a:pPr algn="ctr"/>
            <a:r>
              <a:rPr lang="en-US" sz="3600" b="1" dirty="0" smtClean="0">
                <a:latin typeface="Candara" panose="020E0502030303020204" pitchFamily="34" charset="0"/>
              </a:rPr>
              <a:t>Title II, Part A – Teacher &amp; Principal Training </a:t>
            </a:r>
            <a:endParaRPr lang="en-US" sz="3600" b="1" dirty="0">
              <a:latin typeface="Candara" panose="020E0502030303020204" pitchFamily="34" charset="0"/>
            </a:endParaRPr>
          </a:p>
        </p:txBody>
      </p:sp>
      <p:sp>
        <p:nvSpPr>
          <p:cNvPr id="11" name="Content Placeholder 2"/>
          <p:cNvSpPr txBox="1">
            <a:spLocks/>
          </p:cNvSpPr>
          <p:nvPr/>
        </p:nvSpPr>
        <p:spPr>
          <a:xfrm>
            <a:off x="228600" y="1166017"/>
            <a:ext cx="8686800" cy="515858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2400" dirty="0" smtClean="0">
                <a:solidFill>
                  <a:schemeClr val="tx1"/>
                </a:solidFill>
                <a:latin typeface="Candara" panose="020E0502030303020204" pitchFamily="34" charset="0"/>
              </a:rPr>
              <a:t>The purpose of Title II, Part A is to increase the academic achievement of all students by helping schools and districts improve teacher and principal quality and ensure that all teachers are highly qualified. In exchange, agencies that receive funds are held accountable to the public for improvements in academic achievement.  </a:t>
            </a:r>
          </a:p>
          <a:p>
            <a:pPr algn="l"/>
            <a:endParaRPr lang="en-US" sz="1100" dirty="0">
              <a:solidFill>
                <a:schemeClr val="tx1"/>
              </a:solidFill>
              <a:latin typeface="Candara" panose="020E0502030303020204" pitchFamily="34" charset="0"/>
            </a:endParaRPr>
          </a:p>
          <a:p>
            <a:pPr algn="l"/>
            <a:r>
              <a:rPr lang="en-US" sz="2400" dirty="0" smtClean="0">
                <a:solidFill>
                  <a:schemeClr val="tx1"/>
                </a:solidFill>
                <a:latin typeface="Candara" panose="020E0502030303020204" pitchFamily="34" charset="0"/>
              </a:rPr>
              <a:t>Title II, Part A provides these agencies with the flexibility to use these funds creatively to address challenges to teacher quality, whether they concern teacher preparation and qualifications of new teachers, recruitment and hiring, induction, professional development, teacher retention, or the need for more capable principals and assistant principals to serve as effective school leaders.</a:t>
            </a:r>
            <a:endParaRPr lang="en-US" sz="2400" dirty="0">
              <a:solidFill>
                <a:schemeClr val="tx1"/>
              </a:solidFill>
              <a:latin typeface="Candara" panose="020E0502030303020204" pitchFamily="34" charset="0"/>
            </a:endParaRPr>
          </a:p>
        </p:txBody>
      </p:sp>
    </p:spTree>
    <p:extLst>
      <p:ext uri="{BB962C8B-B14F-4D97-AF65-F5344CB8AC3E}">
        <p14:creationId xmlns:p14="http://schemas.microsoft.com/office/powerpoint/2010/main" val="3111552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i.huffpost.com/gen/1185973/thumbs/o-BLACK-TEACHERS-facebook.jpg"/>
          <p:cNvPicPr>
            <a:picLocks noChangeAspect="1" noChangeArrowheads="1"/>
          </p:cNvPicPr>
          <p:nvPr/>
        </p:nvPicPr>
        <p:blipFill rotWithShape="1">
          <a:blip r:embed="rId3">
            <a:extLst>
              <a:ext uri="{28A0092B-C50C-407E-A947-70E740481C1C}">
                <a14:useLocalDpi xmlns:a14="http://schemas.microsoft.com/office/drawing/2010/main" val="0"/>
              </a:ext>
            </a:extLst>
          </a:blip>
          <a:srcRect t="16413" r="20059"/>
          <a:stretch/>
        </p:blipFill>
        <p:spPr bwMode="auto">
          <a:xfrm>
            <a:off x="0" y="0"/>
            <a:ext cx="9134474" cy="6857999"/>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6" name="Rectangle 5"/>
          <p:cNvSpPr/>
          <p:nvPr/>
        </p:nvSpPr>
        <p:spPr>
          <a:xfrm>
            <a:off x="-1588" y="0"/>
            <a:ext cx="9144001" cy="6858000"/>
          </a:xfrm>
          <a:prstGeom prst="rect">
            <a:avLst/>
          </a:prstGeom>
          <a:solidFill>
            <a:srgbClr val="FFFFFF">
              <a:alpha val="94902"/>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52401" y="228601"/>
            <a:ext cx="8799512" cy="1077218"/>
          </a:xfrm>
          <a:prstGeom prst="rect">
            <a:avLst/>
          </a:prstGeom>
        </p:spPr>
        <p:txBody>
          <a:bodyPr>
            <a:spAutoFit/>
          </a:bodyPr>
          <a:lstStyle/>
          <a:p>
            <a:pPr algn="ctr" fontAlgn="auto">
              <a:spcBef>
                <a:spcPts val="0"/>
              </a:spcBef>
              <a:spcAft>
                <a:spcPts val="0"/>
              </a:spcAft>
              <a:defRPr/>
            </a:pPr>
            <a:r>
              <a:rPr lang="en-US" sz="4000" dirty="0">
                <a:ln w="19050">
                  <a:solidFill>
                    <a:schemeClr val="tx1"/>
                  </a:solidFill>
                  <a:prstDash val="solid"/>
                </a:ln>
                <a:solidFill>
                  <a:schemeClr val="tx1">
                    <a:lumMod val="75000"/>
                    <a:lumOff val="25000"/>
                  </a:schemeClr>
                </a:solidFill>
                <a:effectLst>
                  <a:outerShdw blurRad="38100" dist="38100" dir="2700000" algn="tl">
                    <a:srgbClr val="000000">
                      <a:alpha val="43137"/>
                    </a:srgbClr>
                  </a:outerShdw>
                </a:effectLst>
                <a:latin typeface="Franklin Gothic Demi Cond" pitchFamily="34" charset="0"/>
              </a:rPr>
              <a:t> </a:t>
            </a:r>
            <a:endParaRPr lang="en-US" sz="5400" b="1" dirty="0">
              <a:ln w="19050">
                <a:noFill/>
                <a:prstDash val="solid"/>
              </a:ln>
              <a:latin typeface="Candara" panose="020E0502030303020204" pitchFamily="34" charset="0"/>
            </a:endParaRPr>
          </a:p>
          <a:p>
            <a:pPr fontAlgn="auto">
              <a:spcBef>
                <a:spcPts val="0"/>
              </a:spcBef>
              <a:spcAft>
                <a:spcPts val="0"/>
              </a:spcAft>
              <a:defRPr/>
            </a:pPr>
            <a:r>
              <a:rPr lang="en-US" sz="2400" dirty="0" smtClean="0">
                <a:latin typeface="Candara" panose="020E0502030303020204" pitchFamily="34" charset="0"/>
              </a:rPr>
              <a:t>                    </a:t>
            </a:r>
            <a:endParaRPr lang="en-US" sz="2400" dirty="0">
              <a:latin typeface="Candara" panose="020E0502030303020204" pitchFamily="34" charset="0"/>
            </a:endParaRPr>
          </a:p>
        </p:txBody>
      </p:sp>
      <p:cxnSp>
        <p:nvCxnSpPr>
          <p:cNvPr id="8" name="Straight Connector 7"/>
          <p:cNvCxnSpPr/>
          <p:nvPr/>
        </p:nvCxnSpPr>
        <p:spPr>
          <a:xfrm>
            <a:off x="228600" y="990600"/>
            <a:ext cx="8686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0" descr="C:\Users\caamay0000\AppData\Local\Microsoft\Windows\Temporary Internet Files\Content.Word\LansingSchoolDistrict_colorGOLD-01.png"/>
          <p:cNvPicPr>
            <a:picLocks noChangeAspect="1" noChangeArrowheads="1"/>
          </p:cNvPicPr>
          <p:nvPr/>
        </p:nvPicPr>
        <p:blipFill>
          <a:blip r:embed="rId4">
            <a:extLst>
              <a:ext uri="{28A0092B-C50C-407E-A947-70E740481C1C}">
                <a14:useLocalDpi xmlns:a14="http://schemas.microsoft.com/office/drawing/2010/main" val="0"/>
              </a:ext>
            </a:extLst>
          </a:blip>
          <a:srcRect l="4556" t="19666" r="7848" b="20084"/>
          <a:stretch>
            <a:fillRect/>
          </a:stretch>
        </p:blipFill>
        <p:spPr bwMode="auto">
          <a:xfrm>
            <a:off x="7035589" y="5943600"/>
            <a:ext cx="192523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ent Placeholder 2"/>
          <p:cNvSpPr txBox="1">
            <a:spLocks/>
          </p:cNvSpPr>
          <p:nvPr/>
        </p:nvSpPr>
        <p:spPr>
          <a:xfrm>
            <a:off x="228600" y="1166017"/>
            <a:ext cx="86868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spcAft>
                <a:spcPts val="1200"/>
              </a:spcAft>
              <a:buFont typeface="Wingdings" panose="05000000000000000000" pitchFamily="2" charset="2"/>
              <a:buChar char="§"/>
            </a:pPr>
            <a:endParaRPr lang="en-US" sz="2700" dirty="0" smtClean="0">
              <a:solidFill>
                <a:schemeClr val="tx1"/>
              </a:solidFill>
              <a:latin typeface="Candara" panose="020E0502030303020204" pitchFamily="34" charset="0"/>
            </a:endParaRPr>
          </a:p>
          <a:p>
            <a:pPr marL="457200" indent="-457200" algn="l">
              <a:spcAft>
                <a:spcPts val="1200"/>
              </a:spcAft>
              <a:buFont typeface="Wingdings" panose="05000000000000000000" pitchFamily="2" charset="2"/>
              <a:buChar char="§"/>
            </a:pPr>
            <a:r>
              <a:rPr lang="en-US" sz="2700" dirty="0" smtClean="0">
                <a:solidFill>
                  <a:schemeClr val="tx1"/>
                </a:solidFill>
                <a:latin typeface="Candara" panose="020E0502030303020204" pitchFamily="34" charset="0"/>
              </a:rPr>
              <a:t>Must </a:t>
            </a:r>
            <a:r>
              <a:rPr lang="en-US" sz="2700" dirty="0">
                <a:solidFill>
                  <a:schemeClr val="tx1"/>
                </a:solidFill>
                <a:latin typeface="Candara" panose="020E0502030303020204" pitchFamily="34" charset="0"/>
              </a:rPr>
              <a:t>be used for training or professional learning activities </a:t>
            </a:r>
            <a:endParaRPr lang="en-US" sz="2700" dirty="0" smtClean="0">
              <a:solidFill>
                <a:schemeClr val="tx1"/>
              </a:solidFill>
              <a:latin typeface="Candara" panose="020E0502030303020204" pitchFamily="34" charset="0"/>
            </a:endParaRPr>
          </a:p>
          <a:p>
            <a:pPr algn="l">
              <a:spcAft>
                <a:spcPts val="1200"/>
              </a:spcAft>
            </a:pPr>
            <a:endParaRPr lang="en-US" sz="2700" dirty="0">
              <a:solidFill>
                <a:schemeClr val="tx1"/>
              </a:solidFill>
              <a:latin typeface="Candara" panose="020E0502030303020204" pitchFamily="34" charset="0"/>
            </a:endParaRPr>
          </a:p>
          <a:p>
            <a:pPr marL="457200" indent="-457200" algn="l">
              <a:spcAft>
                <a:spcPts val="1200"/>
              </a:spcAft>
              <a:buFont typeface="Wingdings" panose="05000000000000000000" pitchFamily="2" charset="2"/>
              <a:buChar char="§"/>
            </a:pPr>
            <a:r>
              <a:rPr lang="en-US" sz="2700" dirty="0">
                <a:solidFill>
                  <a:schemeClr val="tx1"/>
                </a:solidFill>
                <a:latin typeface="Candara" panose="020E0502030303020204" pitchFamily="34" charset="0"/>
              </a:rPr>
              <a:t>Can be transferred to Title I, Part A* </a:t>
            </a:r>
          </a:p>
          <a:p>
            <a:pPr marL="914400" lvl="1" indent="-457200" algn="l">
              <a:spcAft>
                <a:spcPts val="1200"/>
              </a:spcAft>
              <a:buFont typeface="Wingdings" panose="05000000000000000000" pitchFamily="2" charset="2"/>
              <a:buChar char="§"/>
            </a:pPr>
            <a:r>
              <a:rPr lang="en-US" sz="2300" dirty="0">
                <a:solidFill>
                  <a:schemeClr val="tx1"/>
                </a:solidFill>
                <a:latin typeface="Candara" panose="020E0502030303020204" pitchFamily="34" charset="0"/>
              </a:rPr>
              <a:t>If transferred to Title I, Part A, funds used according to Title I, Part A allowable use of funds.</a:t>
            </a:r>
          </a:p>
        </p:txBody>
      </p:sp>
      <p:sp>
        <p:nvSpPr>
          <p:cNvPr id="10" name="Rectangle 9"/>
          <p:cNvSpPr/>
          <p:nvPr/>
        </p:nvSpPr>
        <p:spPr>
          <a:xfrm>
            <a:off x="0" y="304800"/>
            <a:ext cx="9144000" cy="646331"/>
          </a:xfrm>
          <a:prstGeom prst="rect">
            <a:avLst/>
          </a:prstGeom>
        </p:spPr>
        <p:txBody>
          <a:bodyPr wrap="square">
            <a:spAutoFit/>
          </a:bodyPr>
          <a:lstStyle/>
          <a:p>
            <a:pPr algn="ctr"/>
            <a:r>
              <a:rPr lang="en-US" sz="3600" b="1" dirty="0" smtClean="0">
                <a:latin typeface="Candara" panose="020E0502030303020204" pitchFamily="34" charset="0"/>
              </a:rPr>
              <a:t>Title II, Part A – Teacher &amp; Principal Training </a:t>
            </a:r>
            <a:endParaRPr lang="en-US" sz="3600" b="1" dirty="0">
              <a:latin typeface="Candara" panose="020E0502030303020204" pitchFamily="34" charset="0"/>
            </a:endParaRPr>
          </a:p>
        </p:txBody>
      </p:sp>
    </p:spTree>
    <p:extLst>
      <p:ext uri="{BB962C8B-B14F-4D97-AF65-F5344CB8AC3E}">
        <p14:creationId xmlns:p14="http://schemas.microsoft.com/office/powerpoint/2010/main" val="3483914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i.huffpost.com/gen/1185973/thumbs/o-BLACK-TEACHERS-facebook.jpg"/>
          <p:cNvPicPr>
            <a:picLocks noChangeAspect="1" noChangeArrowheads="1"/>
          </p:cNvPicPr>
          <p:nvPr/>
        </p:nvPicPr>
        <p:blipFill rotWithShape="1">
          <a:blip r:embed="rId3">
            <a:extLst>
              <a:ext uri="{28A0092B-C50C-407E-A947-70E740481C1C}">
                <a14:useLocalDpi xmlns:a14="http://schemas.microsoft.com/office/drawing/2010/main" val="0"/>
              </a:ext>
            </a:extLst>
          </a:blip>
          <a:srcRect t="16413" r="20059"/>
          <a:stretch/>
        </p:blipFill>
        <p:spPr bwMode="auto">
          <a:xfrm>
            <a:off x="0" y="0"/>
            <a:ext cx="9134474" cy="6857999"/>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6" name="Rectangle 5"/>
          <p:cNvSpPr/>
          <p:nvPr/>
        </p:nvSpPr>
        <p:spPr>
          <a:xfrm>
            <a:off x="-145651" y="0"/>
            <a:ext cx="9289651" cy="6858000"/>
          </a:xfrm>
          <a:prstGeom prst="rect">
            <a:avLst/>
          </a:prstGeom>
          <a:solidFill>
            <a:srgbClr val="FFFFFF">
              <a:alpha val="94902"/>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smtClean="0"/>
          </a:p>
          <a:p>
            <a:pPr algn="ctr" fontAlgn="auto">
              <a:spcBef>
                <a:spcPts val="0"/>
              </a:spcBef>
              <a:spcAft>
                <a:spcPts val="0"/>
              </a:spcAft>
              <a:defRPr/>
            </a:pPr>
            <a:endParaRPr lang="en-US" dirty="0"/>
          </a:p>
          <a:p>
            <a:pPr fontAlgn="auto">
              <a:spcBef>
                <a:spcPts val="0"/>
              </a:spcBef>
              <a:spcAft>
                <a:spcPts val="0"/>
              </a:spcAft>
              <a:defRPr/>
            </a:pPr>
            <a:endParaRPr lang="en-US" dirty="0" smtClean="0"/>
          </a:p>
          <a:p>
            <a:pPr fontAlgn="auto">
              <a:spcBef>
                <a:spcPts val="0"/>
              </a:spcBef>
              <a:spcAft>
                <a:spcPts val="0"/>
              </a:spcAft>
              <a:defRPr/>
            </a:pPr>
            <a:endParaRPr lang="en-US" dirty="0"/>
          </a:p>
        </p:txBody>
      </p:sp>
      <p:sp>
        <p:nvSpPr>
          <p:cNvPr id="7" name="Rectangle 6"/>
          <p:cNvSpPr/>
          <p:nvPr/>
        </p:nvSpPr>
        <p:spPr>
          <a:xfrm>
            <a:off x="152401" y="228601"/>
            <a:ext cx="8799512" cy="1077218"/>
          </a:xfrm>
          <a:prstGeom prst="rect">
            <a:avLst/>
          </a:prstGeom>
        </p:spPr>
        <p:txBody>
          <a:bodyPr>
            <a:spAutoFit/>
          </a:bodyPr>
          <a:lstStyle/>
          <a:p>
            <a:pPr algn="ctr" fontAlgn="auto">
              <a:spcBef>
                <a:spcPts val="0"/>
              </a:spcBef>
              <a:spcAft>
                <a:spcPts val="0"/>
              </a:spcAft>
              <a:defRPr/>
            </a:pPr>
            <a:r>
              <a:rPr lang="en-US" sz="4000" dirty="0">
                <a:ln w="19050">
                  <a:solidFill>
                    <a:schemeClr val="tx1"/>
                  </a:solidFill>
                  <a:prstDash val="solid"/>
                </a:ln>
                <a:solidFill>
                  <a:schemeClr val="tx1">
                    <a:lumMod val="75000"/>
                    <a:lumOff val="25000"/>
                  </a:schemeClr>
                </a:solidFill>
                <a:effectLst>
                  <a:outerShdw blurRad="38100" dist="38100" dir="2700000" algn="tl">
                    <a:srgbClr val="000000">
                      <a:alpha val="43137"/>
                    </a:srgbClr>
                  </a:outerShdw>
                </a:effectLst>
                <a:latin typeface="Franklin Gothic Demi Cond" pitchFamily="34" charset="0"/>
              </a:rPr>
              <a:t> </a:t>
            </a:r>
            <a:endParaRPr lang="en-US" sz="5400" b="1" dirty="0">
              <a:ln w="19050">
                <a:noFill/>
                <a:prstDash val="solid"/>
              </a:ln>
              <a:latin typeface="Candara" panose="020E0502030303020204" pitchFamily="34" charset="0"/>
            </a:endParaRPr>
          </a:p>
          <a:p>
            <a:pPr fontAlgn="auto">
              <a:spcBef>
                <a:spcPts val="0"/>
              </a:spcBef>
              <a:spcAft>
                <a:spcPts val="0"/>
              </a:spcAft>
              <a:defRPr/>
            </a:pPr>
            <a:r>
              <a:rPr lang="en-US" sz="2400" dirty="0" smtClean="0">
                <a:latin typeface="Candara" panose="020E0502030303020204" pitchFamily="34" charset="0"/>
              </a:rPr>
              <a:t>                    </a:t>
            </a:r>
            <a:endParaRPr lang="en-US" sz="2400" dirty="0">
              <a:latin typeface="Candara" panose="020E0502030303020204" pitchFamily="34" charset="0"/>
            </a:endParaRPr>
          </a:p>
        </p:txBody>
      </p:sp>
      <p:cxnSp>
        <p:nvCxnSpPr>
          <p:cNvPr id="8" name="Straight Connector 7"/>
          <p:cNvCxnSpPr/>
          <p:nvPr/>
        </p:nvCxnSpPr>
        <p:spPr>
          <a:xfrm>
            <a:off x="228600" y="990600"/>
            <a:ext cx="8686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0" descr="C:\Users\caamay0000\AppData\Local\Microsoft\Windows\Temporary Internet Files\Content.Word\LansingSchoolDistrict_colorGOLD-01.png"/>
          <p:cNvPicPr>
            <a:picLocks noChangeAspect="1" noChangeArrowheads="1"/>
          </p:cNvPicPr>
          <p:nvPr/>
        </p:nvPicPr>
        <p:blipFill>
          <a:blip r:embed="rId4">
            <a:extLst>
              <a:ext uri="{28A0092B-C50C-407E-A947-70E740481C1C}">
                <a14:useLocalDpi xmlns:a14="http://schemas.microsoft.com/office/drawing/2010/main" val="0"/>
              </a:ext>
            </a:extLst>
          </a:blip>
          <a:srcRect l="4556" t="19666" r="7848" b="20084"/>
          <a:stretch>
            <a:fillRect/>
          </a:stretch>
        </p:blipFill>
        <p:spPr bwMode="auto">
          <a:xfrm>
            <a:off x="7035589" y="5943600"/>
            <a:ext cx="192523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ent Placeholder 2"/>
          <p:cNvSpPr txBox="1">
            <a:spLocks/>
          </p:cNvSpPr>
          <p:nvPr/>
        </p:nvSpPr>
        <p:spPr>
          <a:xfrm>
            <a:off x="228600" y="1302407"/>
            <a:ext cx="8868964" cy="540319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1200"/>
              </a:spcBef>
              <a:spcAft>
                <a:spcPts val="1200"/>
              </a:spcAft>
            </a:pPr>
            <a:r>
              <a:rPr lang="en-US" sz="2600" u="sng" dirty="0" smtClean="0">
                <a:solidFill>
                  <a:schemeClr val="tx1"/>
                </a:solidFill>
                <a:latin typeface="Candara" panose="020E0502030303020204" pitchFamily="34" charset="0"/>
              </a:rPr>
              <a:t>District Allocation</a:t>
            </a:r>
            <a:r>
              <a:rPr lang="en-US" sz="2600" dirty="0">
                <a:solidFill>
                  <a:schemeClr val="tx1"/>
                </a:solidFill>
                <a:latin typeface="Candara" panose="020E0502030303020204" pitchFamily="34" charset="0"/>
              </a:rPr>
              <a:t>	</a:t>
            </a:r>
            <a:r>
              <a:rPr lang="en-US" sz="2600" dirty="0" smtClean="0">
                <a:solidFill>
                  <a:schemeClr val="tx1"/>
                </a:solidFill>
                <a:latin typeface="Candara" panose="020E0502030303020204" pitchFamily="34" charset="0"/>
              </a:rPr>
              <a:t>	</a:t>
            </a:r>
            <a:endParaRPr lang="en-US" sz="2600" dirty="0">
              <a:solidFill>
                <a:schemeClr val="tx1"/>
              </a:solidFill>
              <a:latin typeface="Candara" panose="020E0502030303020204" pitchFamily="34" charset="0"/>
            </a:endParaRPr>
          </a:p>
          <a:p>
            <a:pPr marL="914400" lvl="1" indent="-457200" algn="l">
              <a:spcBef>
                <a:spcPts val="0"/>
              </a:spcBef>
              <a:buFont typeface="Wingdings" panose="05000000000000000000" pitchFamily="2" charset="2"/>
              <a:buChar char="§"/>
            </a:pPr>
            <a:r>
              <a:rPr lang="en-US" sz="2000" dirty="0" smtClean="0">
                <a:solidFill>
                  <a:schemeClr val="accent1">
                    <a:lumMod val="75000"/>
                  </a:schemeClr>
                </a:solidFill>
                <a:latin typeface="Candara" panose="020E0502030303020204" pitchFamily="34" charset="0"/>
              </a:rPr>
              <a:t>Professional Development Conferences for School Support Staff </a:t>
            </a:r>
          </a:p>
          <a:p>
            <a:pPr lvl="1" algn="l">
              <a:spcBef>
                <a:spcPts val="0"/>
              </a:spcBef>
            </a:pPr>
            <a:endParaRPr lang="en-US" sz="900" dirty="0">
              <a:solidFill>
                <a:schemeClr val="accent1">
                  <a:lumMod val="75000"/>
                </a:schemeClr>
              </a:solidFill>
              <a:latin typeface="Candara" panose="020E0502030303020204" pitchFamily="34" charset="0"/>
            </a:endParaRPr>
          </a:p>
          <a:p>
            <a:pPr algn="l">
              <a:spcAft>
                <a:spcPts val="1200"/>
              </a:spcAft>
            </a:pPr>
            <a:endParaRPr lang="en-US" sz="900" u="sng" dirty="0" smtClean="0">
              <a:solidFill>
                <a:schemeClr val="tx1"/>
              </a:solidFill>
              <a:latin typeface="Candara" panose="020E0502030303020204" pitchFamily="34" charset="0"/>
            </a:endParaRPr>
          </a:p>
          <a:p>
            <a:pPr algn="l">
              <a:spcAft>
                <a:spcPts val="1200"/>
              </a:spcAft>
            </a:pPr>
            <a:r>
              <a:rPr lang="en-US" sz="2600" u="sng" dirty="0" smtClean="0">
                <a:solidFill>
                  <a:schemeClr val="tx1"/>
                </a:solidFill>
                <a:latin typeface="Candara" panose="020E0502030303020204" pitchFamily="34" charset="0"/>
              </a:rPr>
              <a:t>School Allocation</a:t>
            </a:r>
            <a:r>
              <a:rPr lang="en-US" sz="2600" dirty="0" smtClean="0">
                <a:solidFill>
                  <a:schemeClr val="tx1"/>
                </a:solidFill>
                <a:latin typeface="Candara" panose="020E0502030303020204" pitchFamily="34" charset="0"/>
              </a:rPr>
              <a:t>		</a:t>
            </a:r>
          </a:p>
          <a:p>
            <a:pPr marL="342900" indent="-342900" algn="l">
              <a:spcAft>
                <a:spcPts val="1200"/>
              </a:spcAft>
              <a:buFont typeface="Wingdings" panose="05000000000000000000" pitchFamily="2" charset="2"/>
              <a:buChar char="§"/>
            </a:pPr>
            <a:r>
              <a:rPr lang="en-US" sz="2400" dirty="0">
                <a:solidFill>
                  <a:schemeClr val="tx1"/>
                </a:solidFill>
                <a:latin typeface="Candara" panose="020E0502030303020204" pitchFamily="34" charset="0"/>
              </a:rPr>
              <a:t>Professional Development:</a:t>
            </a:r>
          </a:p>
          <a:p>
            <a:pPr marL="800100" lvl="1" indent="-342900" algn="l">
              <a:lnSpc>
                <a:spcPct val="110000"/>
              </a:lnSpc>
              <a:spcBef>
                <a:spcPts val="0"/>
              </a:spcBef>
              <a:buFont typeface="Wingdings" panose="05000000000000000000" pitchFamily="2" charset="2"/>
              <a:buChar char="§"/>
            </a:pPr>
            <a:r>
              <a:rPr lang="en-US" sz="2000" dirty="0" smtClean="0">
                <a:solidFill>
                  <a:schemeClr val="accent1">
                    <a:lumMod val="75000"/>
                  </a:schemeClr>
                </a:solidFill>
                <a:latin typeface="Candara" panose="020E0502030303020204" pitchFamily="34" charset="0"/>
              </a:rPr>
              <a:t>Trainings </a:t>
            </a:r>
            <a:r>
              <a:rPr lang="en-US" sz="2000" dirty="0">
                <a:solidFill>
                  <a:schemeClr val="accent1">
                    <a:lumMod val="75000"/>
                  </a:schemeClr>
                </a:solidFill>
                <a:latin typeface="Candara" panose="020E0502030303020204" pitchFamily="34" charset="0"/>
              </a:rPr>
              <a:t>to Keep Abreast </a:t>
            </a:r>
            <a:r>
              <a:rPr lang="en-US" sz="2000" dirty="0" smtClean="0">
                <a:solidFill>
                  <a:schemeClr val="accent1">
                    <a:lumMod val="75000"/>
                  </a:schemeClr>
                </a:solidFill>
                <a:latin typeface="Candara" panose="020E0502030303020204" pitchFamily="34" charset="0"/>
              </a:rPr>
              <a:t>on:</a:t>
            </a:r>
          </a:p>
          <a:p>
            <a:pPr marL="1257300" lvl="2" indent="-342900" algn="l">
              <a:lnSpc>
                <a:spcPct val="110000"/>
              </a:lnSpc>
              <a:spcBef>
                <a:spcPts val="0"/>
              </a:spcBef>
              <a:buFont typeface="Wingdings" panose="05000000000000000000" pitchFamily="2" charset="2"/>
              <a:buChar char="§"/>
            </a:pPr>
            <a:r>
              <a:rPr lang="en-US" sz="2000" dirty="0" smtClean="0">
                <a:solidFill>
                  <a:schemeClr val="accent1">
                    <a:lumMod val="75000"/>
                  </a:schemeClr>
                </a:solidFill>
                <a:latin typeface="Candara" panose="020E0502030303020204" pitchFamily="34" charset="0"/>
              </a:rPr>
              <a:t>IB and Biotech</a:t>
            </a:r>
          </a:p>
          <a:p>
            <a:pPr marL="1257300" lvl="2" indent="-342900" algn="l">
              <a:lnSpc>
                <a:spcPct val="110000"/>
              </a:lnSpc>
              <a:spcBef>
                <a:spcPts val="0"/>
              </a:spcBef>
              <a:buFont typeface="Wingdings" panose="05000000000000000000" pitchFamily="2" charset="2"/>
              <a:buChar char="§"/>
            </a:pPr>
            <a:r>
              <a:rPr lang="en-US" sz="2000" dirty="0" smtClean="0">
                <a:solidFill>
                  <a:schemeClr val="accent1">
                    <a:lumMod val="75000"/>
                  </a:schemeClr>
                </a:solidFill>
                <a:latin typeface="Candara" panose="020E0502030303020204" pitchFamily="34" charset="0"/>
              </a:rPr>
              <a:t>Culture and Climate</a:t>
            </a:r>
          </a:p>
          <a:p>
            <a:pPr marL="1257300" lvl="2" indent="-342900" algn="l">
              <a:lnSpc>
                <a:spcPct val="110000"/>
              </a:lnSpc>
              <a:spcBef>
                <a:spcPts val="0"/>
              </a:spcBef>
              <a:buFont typeface="Wingdings" panose="05000000000000000000" pitchFamily="2" charset="2"/>
              <a:buChar char="§"/>
            </a:pPr>
            <a:r>
              <a:rPr lang="en-US" sz="2000" dirty="0" smtClean="0">
                <a:solidFill>
                  <a:schemeClr val="accent1">
                    <a:lumMod val="75000"/>
                  </a:schemeClr>
                </a:solidFill>
                <a:latin typeface="Candara" panose="020E0502030303020204" pitchFamily="34" charset="0"/>
              </a:rPr>
              <a:t>Student Behavior</a:t>
            </a:r>
          </a:p>
          <a:p>
            <a:pPr marL="1257300" lvl="2" indent="-342900" algn="l">
              <a:lnSpc>
                <a:spcPct val="110000"/>
              </a:lnSpc>
              <a:spcBef>
                <a:spcPts val="0"/>
              </a:spcBef>
              <a:buFont typeface="Wingdings" panose="05000000000000000000" pitchFamily="2" charset="2"/>
              <a:buChar char="§"/>
            </a:pPr>
            <a:r>
              <a:rPr lang="en-US" sz="2000" dirty="0" smtClean="0">
                <a:solidFill>
                  <a:schemeClr val="accent1">
                    <a:lumMod val="75000"/>
                  </a:schemeClr>
                </a:solidFill>
                <a:latin typeface="Candara" panose="020E0502030303020204" pitchFamily="34" charset="0"/>
              </a:rPr>
              <a:t>Literacy</a:t>
            </a:r>
          </a:p>
          <a:p>
            <a:pPr marL="1257300" lvl="2" indent="-342900" algn="l">
              <a:lnSpc>
                <a:spcPct val="110000"/>
              </a:lnSpc>
              <a:spcBef>
                <a:spcPts val="0"/>
              </a:spcBef>
              <a:buFont typeface="Wingdings" panose="05000000000000000000" pitchFamily="2" charset="2"/>
              <a:buChar char="§"/>
            </a:pPr>
            <a:r>
              <a:rPr lang="en-US" sz="2000" dirty="0" smtClean="0">
                <a:solidFill>
                  <a:schemeClr val="accent1">
                    <a:lumMod val="75000"/>
                  </a:schemeClr>
                </a:solidFill>
                <a:latin typeface="Candara" panose="020E0502030303020204" pitchFamily="34" charset="0"/>
              </a:rPr>
              <a:t>Trauma</a:t>
            </a:r>
          </a:p>
          <a:p>
            <a:pPr algn="l">
              <a:spcAft>
                <a:spcPts val="1200"/>
              </a:spcAft>
            </a:pPr>
            <a:endParaRPr lang="en-US" sz="1800" dirty="0" smtClean="0">
              <a:solidFill>
                <a:schemeClr val="tx1"/>
              </a:solidFill>
              <a:latin typeface="Candara" panose="020E0502030303020204" pitchFamily="34" charset="0"/>
            </a:endParaRPr>
          </a:p>
          <a:p>
            <a:pPr algn="l">
              <a:spcAft>
                <a:spcPts val="1200"/>
              </a:spcAft>
            </a:pPr>
            <a:endParaRPr lang="en-US" sz="1800" dirty="0">
              <a:solidFill>
                <a:schemeClr val="tx1"/>
              </a:solidFill>
              <a:latin typeface="Candara" panose="020E0502030303020204" pitchFamily="34" charset="0"/>
            </a:endParaRPr>
          </a:p>
          <a:p>
            <a:pPr marL="457200" indent="-457200" algn="l">
              <a:spcAft>
                <a:spcPts val="1200"/>
              </a:spcAft>
              <a:buFont typeface="Wingdings" panose="05000000000000000000" pitchFamily="2" charset="2"/>
              <a:buChar char="§"/>
            </a:pPr>
            <a:endParaRPr lang="en-US" sz="2700" dirty="0" smtClean="0">
              <a:solidFill>
                <a:schemeClr val="tx1"/>
              </a:solidFill>
              <a:latin typeface="Candara" panose="020E0502030303020204" pitchFamily="34" charset="0"/>
            </a:endParaRPr>
          </a:p>
        </p:txBody>
      </p:sp>
      <p:sp>
        <p:nvSpPr>
          <p:cNvPr id="10" name="Rectangle 9"/>
          <p:cNvSpPr/>
          <p:nvPr/>
        </p:nvSpPr>
        <p:spPr>
          <a:xfrm>
            <a:off x="0" y="304800"/>
            <a:ext cx="9144000" cy="646331"/>
          </a:xfrm>
          <a:prstGeom prst="rect">
            <a:avLst/>
          </a:prstGeom>
        </p:spPr>
        <p:txBody>
          <a:bodyPr wrap="square">
            <a:spAutoFit/>
          </a:bodyPr>
          <a:lstStyle/>
          <a:p>
            <a:pPr algn="ctr"/>
            <a:r>
              <a:rPr lang="en-US" sz="3600" b="1" dirty="0" smtClean="0">
                <a:latin typeface="Candara" panose="020E0502030303020204" pitchFamily="34" charset="0"/>
              </a:rPr>
              <a:t>Title II, Part A … 2019 – 2020 Programming</a:t>
            </a:r>
            <a:endParaRPr lang="en-US" sz="3600" b="1" dirty="0">
              <a:latin typeface="Candara" panose="020E0502030303020204" pitchFamily="34" charset="0"/>
            </a:endParaRPr>
          </a:p>
        </p:txBody>
      </p:sp>
    </p:spTree>
    <p:extLst>
      <p:ext uri="{BB962C8B-B14F-4D97-AF65-F5344CB8AC3E}">
        <p14:creationId xmlns:p14="http://schemas.microsoft.com/office/powerpoint/2010/main" val="3050055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i.huffpost.com/gen/1185973/thumbs/o-BLACK-TEACHERS-facebook.jpg"/>
          <p:cNvPicPr>
            <a:picLocks noChangeAspect="1" noChangeArrowheads="1"/>
          </p:cNvPicPr>
          <p:nvPr/>
        </p:nvPicPr>
        <p:blipFill rotWithShape="1">
          <a:blip r:embed="rId3">
            <a:extLst>
              <a:ext uri="{28A0092B-C50C-407E-A947-70E740481C1C}">
                <a14:useLocalDpi xmlns:a14="http://schemas.microsoft.com/office/drawing/2010/main" val="0"/>
              </a:ext>
            </a:extLst>
          </a:blip>
          <a:srcRect t="16413" r="20059"/>
          <a:stretch/>
        </p:blipFill>
        <p:spPr bwMode="auto">
          <a:xfrm>
            <a:off x="0" y="0"/>
            <a:ext cx="9134474" cy="6857999"/>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6" name="Rectangle 5"/>
          <p:cNvSpPr/>
          <p:nvPr/>
        </p:nvSpPr>
        <p:spPr>
          <a:xfrm>
            <a:off x="-1588" y="0"/>
            <a:ext cx="9144001" cy="6858000"/>
          </a:xfrm>
          <a:prstGeom prst="rect">
            <a:avLst/>
          </a:prstGeom>
          <a:solidFill>
            <a:srgbClr val="FFFFFF">
              <a:alpha val="94902"/>
            </a:srgb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631209" y="-762000"/>
            <a:ext cx="3288080" cy="9325630"/>
          </a:xfrm>
          <a:prstGeom prst="rect">
            <a:avLst/>
          </a:prstGeom>
        </p:spPr>
        <p:txBody>
          <a:bodyPr wrap="none">
            <a:spAutoFit/>
          </a:bodyPr>
          <a:lstStyle/>
          <a:p>
            <a:pPr>
              <a:defRPr/>
            </a:pPr>
            <a:r>
              <a:rPr lang="en-US" sz="60000" b="1" dirty="0">
                <a:ln w="28575">
                  <a:solidFill>
                    <a:schemeClr val="bg1"/>
                  </a:solidFill>
                  <a:prstDash val="solid"/>
                </a:ln>
                <a:effectLst>
                  <a:outerShdw blurRad="50800" dist="38100" dir="2700000" algn="tl" rotWithShape="0">
                    <a:prstClr val="black">
                      <a:alpha val="40000"/>
                    </a:prstClr>
                  </a:outerShdw>
                </a:effectLst>
                <a:latin typeface="Estrangelo Edessa" panose="03080600000000000000" pitchFamily="66" charset="0"/>
                <a:cs typeface="Estrangelo Edessa" panose="03080600000000000000" pitchFamily="66" charset="0"/>
              </a:rPr>
              <a:t>?</a:t>
            </a:r>
            <a:endParaRPr lang="en-US" sz="60000" dirty="0">
              <a:ln w="28575">
                <a:solidFill>
                  <a:schemeClr val="bg1"/>
                </a:solidFill>
                <a:prstDash val="solid"/>
              </a:ln>
              <a:latin typeface="Estrangelo Edessa" panose="03080600000000000000" pitchFamily="66" charset="0"/>
              <a:cs typeface="Estrangelo Edessa" panose="03080600000000000000" pitchFamily="66" charset="0"/>
            </a:endParaRPr>
          </a:p>
        </p:txBody>
      </p:sp>
      <p:sp>
        <p:nvSpPr>
          <p:cNvPr id="7" name="Rectangle 6"/>
          <p:cNvSpPr/>
          <p:nvPr/>
        </p:nvSpPr>
        <p:spPr>
          <a:xfrm>
            <a:off x="1012832" y="2513293"/>
            <a:ext cx="7978768" cy="3416320"/>
          </a:xfrm>
          <a:prstGeom prst="rect">
            <a:avLst/>
          </a:prstGeom>
        </p:spPr>
        <p:txBody>
          <a:bodyPr>
            <a:spAutoFit/>
          </a:bodyPr>
          <a:lstStyle/>
          <a:p>
            <a:pPr algn="r">
              <a:defRPr/>
            </a:pPr>
            <a:r>
              <a:rPr lang="en-US" sz="3600" b="1" dirty="0">
                <a:ln w="3175">
                  <a:solidFill>
                    <a:schemeClr val="bg1"/>
                  </a:solidFill>
                  <a:prstDash val="solid"/>
                </a:ln>
                <a:latin typeface="Candara" panose="020E0502030303020204" pitchFamily="34" charset="0"/>
              </a:rPr>
              <a:t>IT IS NOT THE ANSWER THAT ENLIGHTENS, BUT THE QUESTIONS</a:t>
            </a:r>
            <a:r>
              <a:rPr lang="en-US" sz="3600" b="1" dirty="0" smtClean="0">
                <a:ln w="3175">
                  <a:solidFill>
                    <a:schemeClr val="bg1"/>
                  </a:solidFill>
                  <a:prstDash val="solid"/>
                </a:ln>
                <a:latin typeface="Candara" panose="020E0502030303020204" pitchFamily="34" charset="0"/>
              </a:rPr>
              <a:t>.</a:t>
            </a:r>
          </a:p>
          <a:p>
            <a:pPr algn="r">
              <a:defRPr/>
            </a:pPr>
            <a:endParaRPr lang="en-US" sz="3600" b="1" dirty="0">
              <a:ln w="3175">
                <a:solidFill>
                  <a:schemeClr val="bg1"/>
                </a:solidFill>
                <a:prstDash val="solid"/>
              </a:ln>
              <a:latin typeface="Candara" panose="020E0502030303020204" pitchFamily="34" charset="0"/>
            </a:endParaRPr>
          </a:p>
          <a:p>
            <a:pPr algn="ctr">
              <a:defRPr/>
            </a:pPr>
            <a:r>
              <a:rPr lang="en-US" sz="3600" dirty="0">
                <a:ln w="3175">
                  <a:solidFill>
                    <a:schemeClr val="bg1"/>
                  </a:solidFill>
                  <a:prstDash val="solid"/>
                </a:ln>
                <a:latin typeface="Candara" panose="020E0502030303020204" pitchFamily="34" charset="0"/>
                <a:hlinkClick r:id="rId4"/>
              </a:rPr>
              <a:t>https://</a:t>
            </a:r>
            <a:r>
              <a:rPr lang="en-US" sz="3600" dirty="0" smtClean="0">
                <a:ln w="3175">
                  <a:solidFill>
                    <a:schemeClr val="bg1"/>
                  </a:solidFill>
                  <a:prstDash val="solid"/>
                </a:ln>
                <a:latin typeface="Candara" panose="020E0502030303020204" pitchFamily="34" charset="0"/>
                <a:hlinkClick r:id="rId4"/>
              </a:rPr>
              <a:t>forms.gle/zNjGzMRSTyMbVCC46</a:t>
            </a:r>
            <a:endParaRPr lang="en-US" sz="3600" dirty="0" smtClean="0">
              <a:ln w="3175">
                <a:solidFill>
                  <a:schemeClr val="bg1"/>
                </a:solidFill>
                <a:prstDash val="solid"/>
              </a:ln>
              <a:latin typeface="Candara" panose="020E0502030303020204" pitchFamily="34" charset="0"/>
            </a:endParaRPr>
          </a:p>
          <a:p>
            <a:pPr algn="ctr">
              <a:defRPr/>
            </a:pPr>
            <a:endParaRPr lang="en-US" sz="3600" dirty="0" smtClean="0">
              <a:ln w="3175">
                <a:solidFill>
                  <a:schemeClr val="bg1"/>
                </a:solidFill>
                <a:prstDash val="solid"/>
              </a:ln>
              <a:latin typeface="Candara" panose="020E0502030303020204" pitchFamily="34" charset="0"/>
            </a:endParaRPr>
          </a:p>
          <a:p>
            <a:pPr algn="r">
              <a:defRPr/>
            </a:pPr>
            <a:endParaRPr lang="en-US" sz="3600" b="1" dirty="0">
              <a:ln w="3175">
                <a:solidFill>
                  <a:schemeClr val="bg1"/>
                </a:solidFill>
                <a:prstDash val="solid"/>
              </a:ln>
              <a:latin typeface="Candara" panose="020E0502030303020204" pitchFamily="34" charset="0"/>
            </a:endParaRPr>
          </a:p>
        </p:txBody>
      </p:sp>
      <p:pic>
        <p:nvPicPr>
          <p:cNvPr id="8" name="Picture 10" descr="C:\Users\caamay0000\AppData\Local\Microsoft\Windows\Temporary Internet Files\Content.Word\LansingSchoolDistrict_colorGOLD-01.png"/>
          <p:cNvPicPr>
            <a:picLocks noChangeAspect="1" noChangeArrowheads="1"/>
          </p:cNvPicPr>
          <p:nvPr/>
        </p:nvPicPr>
        <p:blipFill>
          <a:blip r:embed="rId5">
            <a:extLst>
              <a:ext uri="{28A0092B-C50C-407E-A947-70E740481C1C}">
                <a14:useLocalDpi xmlns:a14="http://schemas.microsoft.com/office/drawing/2010/main" val="0"/>
              </a:ext>
            </a:extLst>
          </a:blip>
          <a:srcRect l="4556" t="19666" r="7848" b="20084"/>
          <a:stretch>
            <a:fillRect/>
          </a:stretch>
        </p:blipFill>
        <p:spPr bwMode="auto">
          <a:xfrm>
            <a:off x="7035589" y="5943600"/>
            <a:ext cx="192523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95728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514</Words>
  <Application>Microsoft Office PowerPoint</Application>
  <PresentationFormat>On-screen Show (4:3)</PresentationFormat>
  <Paragraphs>94</Paragraphs>
  <Slides>10</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Candara</vt:lpstr>
      <vt:lpstr>Estrangelo Edessa</vt:lpstr>
      <vt:lpstr>Franklin Gothic Demi Cond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Botwinski</dc:creator>
  <cp:lastModifiedBy>Anna Diponio</cp:lastModifiedBy>
  <cp:revision>43</cp:revision>
  <cp:lastPrinted>2018-11-02T15:56:24Z</cp:lastPrinted>
  <dcterms:created xsi:type="dcterms:W3CDTF">2017-04-25T18:20:38Z</dcterms:created>
  <dcterms:modified xsi:type="dcterms:W3CDTF">2020-11-17T13:42:17Z</dcterms:modified>
</cp:coreProperties>
</file>